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20104100" cy="11309350"/>
  <p:notesSz cx="20104100" cy="1130935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0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yecto Top" initials="PT" lastIdx="1" clrIdx="0">
    <p:extLst>
      <p:ext uri="{19B8F6BF-5375-455C-9EA6-DF929625EA0E}">
        <p15:presenceInfo xmlns:p15="http://schemas.microsoft.com/office/powerpoint/2012/main" userId="Proyecto To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FFC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114" y="66"/>
      </p:cViewPr>
      <p:guideLst>
        <p:guide orient="horz" pos="289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09T13:27:24.222" idx="1">
    <p:pos x="7286" y="776"/>
    <p:text>Evaluar si es necesario traducir a español</p:text>
    <p:extLst mod="1"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5927" y="348337"/>
            <a:ext cx="8029575" cy="578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7124" y="1726304"/>
            <a:ext cx="9423400" cy="405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://www.edscuola.it/archivio/ped/bloom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806941"/>
            <a:ext cx="20104100" cy="3502025"/>
          </a:xfrm>
          <a:custGeom>
            <a:avLst/>
            <a:gdLst/>
            <a:ahLst/>
            <a:cxnLst/>
            <a:rect l="l" t="t" r="r" b="b"/>
            <a:pathLst>
              <a:path w="20104100" h="3502025">
                <a:moveTo>
                  <a:pt x="0" y="3501614"/>
                </a:moveTo>
                <a:lnTo>
                  <a:pt x="20104099" y="3501614"/>
                </a:lnTo>
                <a:lnTo>
                  <a:pt x="20104099" y="0"/>
                </a:lnTo>
                <a:lnTo>
                  <a:pt x="0" y="0"/>
                </a:lnTo>
                <a:lnTo>
                  <a:pt x="0" y="350161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7426325"/>
            <a:chOff x="0" y="0"/>
            <a:chExt cx="20104100" cy="7426325"/>
          </a:xfrm>
        </p:grpSpPr>
        <p:sp>
          <p:nvSpPr>
            <p:cNvPr id="4" name="object 4"/>
            <p:cNvSpPr/>
            <p:nvPr/>
          </p:nvSpPr>
          <p:spPr>
            <a:xfrm>
              <a:off x="18019870" y="0"/>
              <a:ext cx="2021153" cy="20614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0104099" cy="74260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1112" y="7581203"/>
            <a:ext cx="159442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110" dirty="0" smtClean="0">
                <a:solidFill>
                  <a:srgbClr val="FFFFFF"/>
                </a:solidFill>
                <a:latin typeface="Verdana"/>
                <a:cs typeface="Verdana"/>
              </a:rPr>
              <a:t>¿</a:t>
            </a:r>
            <a:r>
              <a:rPr lang="en-US" sz="8000" spc="110" dirty="0" err="1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8000" spc="110" dirty="0" err="1" smtClean="0">
                <a:solidFill>
                  <a:srgbClr val="FFFFFF"/>
                </a:solidFill>
                <a:latin typeface="Verdana"/>
                <a:cs typeface="Verdana"/>
              </a:rPr>
              <a:t>uién</a:t>
            </a:r>
            <a:r>
              <a:rPr sz="8000" spc="11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0" spc="30" dirty="0">
                <a:solidFill>
                  <a:srgbClr val="FFFFFF"/>
                </a:solidFill>
                <a:latin typeface="Verdana"/>
                <a:cs typeface="Verdana"/>
              </a:rPr>
              <a:t>es </a:t>
            </a:r>
            <a:r>
              <a:rPr sz="8000" spc="-135" dirty="0">
                <a:solidFill>
                  <a:srgbClr val="FFFFFF"/>
                </a:solidFill>
                <a:latin typeface="Verdana"/>
                <a:cs typeface="Verdana"/>
              </a:rPr>
              <a:t>el </a:t>
            </a:r>
            <a:r>
              <a:rPr sz="8000" spc="-310" dirty="0">
                <a:solidFill>
                  <a:srgbClr val="FFFFFF"/>
                </a:solidFill>
                <a:latin typeface="Verdana"/>
                <a:cs typeface="Verdana"/>
              </a:rPr>
              <a:t>tutor </a:t>
            </a:r>
            <a:r>
              <a:rPr sz="8000" spc="-265" dirty="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sz="8000" spc="55" dirty="0">
                <a:solidFill>
                  <a:srgbClr val="FFFFFF"/>
                </a:solidFill>
                <a:latin typeface="Verdana"/>
                <a:cs typeface="Verdana"/>
              </a:rPr>
              <a:t>qué </a:t>
            </a:r>
            <a:r>
              <a:rPr sz="8000" spc="-45" dirty="0">
                <a:solidFill>
                  <a:srgbClr val="FFFFFF"/>
                </a:solidFill>
                <a:latin typeface="Verdana"/>
                <a:cs typeface="Verdana"/>
              </a:rPr>
              <a:t>hace?</a:t>
            </a:r>
            <a:endParaRPr sz="80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884" y="8750174"/>
            <a:ext cx="17896165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/>
            <a:r>
              <a:rPr sz="4800" spc="-15" dirty="0">
                <a:solidFill>
                  <a:srgbClr val="FFFFFF"/>
                </a:solidFill>
                <a:latin typeface="Arial"/>
                <a:cs typeface="Arial"/>
              </a:rPr>
              <a:t>Identidad, </a:t>
            </a:r>
            <a:r>
              <a:rPr sz="4800" spc="-40" dirty="0">
                <a:solidFill>
                  <a:srgbClr val="FFFFFF"/>
                </a:solidFill>
                <a:latin typeface="Arial"/>
                <a:cs typeface="Arial"/>
              </a:rPr>
              <a:t>funciones, 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estrategias </a:t>
            </a:r>
            <a:r>
              <a:rPr sz="4800" spc="-28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4800" spc="-135" dirty="0">
                <a:solidFill>
                  <a:srgbClr val="FFFFFF"/>
                </a:solidFill>
                <a:latin typeface="Arial"/>
                <a:cs typeface="Arial"/>
              </a:rPr>
              <a:t>habilidades </a:t>
            </a:r>
            <a:r>
              <a:rPr sz="4800" spc="20" dirty="0">
                <a:solidFill>
                  <a:srgbClr val="FFFFFF"/>
                </a:solidFill>
                <a:latin typeface="Arial"/>
                <a:cs typeface="Arial"/>
              </a:rPr>
              <a:t>de la tutoría.</a:t>
            </a:r>
            <a:endParaRPr sz="4800" dirty="0">
              <a:latin typeface="Arial"/>
              <a:cs typeface="Arial"/>
            </a:endParaRPr>
          </a:p>
          <a:p>
            <a:pPr marL="115570"/>
            <a:r>
              <a:rPr sz="4800" spc="-120" dirty="0">
                <a:solidFill>
                  <a:srgbClr val="FFFFFF"/>
                </a:solidFill>
                <a:latin typeface="Arial"/>
                <a:cs typeface="Arial"/>
              </a:rPr>
              <a:t>Giulia </a:t>
            </a:r>
            <a:r>
              <a:rPr sz="4800" spc="-105" dirty="0">
                <a:solidFill>
                  <a:srgbClr val="FFFFFF"/>
                </a:solidFill>
                <a:latin typeface="Arial"/>
                <a:cs typeface="Arial"/>
              </a:rPr>
              <a:t>Pastori </a:t>
            </a:r>
            <a:r>
              <a:rPr sz="4800" spc="-38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4800" spc="-175" dirty="0">
                <a:solidFill>
                  <a:srgbClr val="FFFFFF"/>
                </a:solidFill>
                <a:latin typeface="Arial"/>
                <a:cs typeface="Arial"/>
              </a:rPr>
              <a:t>Doris </a:t>
            </a:r>
            <a:r>
              <a:rPr sz="4800" spc="-170" dirty="0">
                <a:solidFill>
                  <a:srgbClr val="FFFFFF"/>
                </a:solidFill>
                <a:latin typeface="Arial"/>
                <a:cs typeface="Arial"/>
              </a:rPr>
              <a:t>Valente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5020864"/>
            <a:ext cx="8019415" cy="54380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8338" indent="-571500">
              <a:lnSpc>
                <a:spcPts val="4725"/>
              </a:lnSpc>
              <a:spcBef>
                <a:spcPts val="105"/>
              </a:spcBef>
              <a:buFont typeface="Wingdings" panose="05000000000000000000" pitchFamily="2" charset="2"/>
              <a:buChar char="Ø"/>
              <a:tabLst>
                <a:tab pos="1575435" algn="l"/>
                <a:tab pos="1576705" algn="l"/>
              </a:tabLst>
            </a:pPr>
            <a:r>
              <a:rPr sz="3950" b="1" spc="-30" dirty="0">
                <a:solidFill>
                  <a:srgbClr val="FFFFFF"/>
                </a:solidFill>
                <a:latin typeface="Arial"/>
                <a:cs typeface="Arial"/>
              </a:rPr>
              <a:t>Control de </a:t>
            </a:r>
            <a:r>
              <a:rPr sz="3950" b="1" spc="-5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950" b="1" spc="-55" dirty="0" err="1" smtClean="0">
                <a:solidFill>
                  <a:srgbClr val="FFFFFF"/>
                </a:solidFill>
                <a:latin typeface="Arial"/>
                <a:cs typeface="Arial"/>
              </a:rPr>
              <a:t>frustración</a:t>
            </a:r>
            <a:endParaRPr lang="es-PE" sz="3950" spc="2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14300">
              <a:lnSpc>
                <a:spcPts val="4725"/>
              </a:lnSpc>
            </a:pPr>
            <a:endParaRPr lang="es-PE" sz="3950" spc="2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14300">
              <a:lnSpc>
                <a:spcPts val="4725"/>
              </a:lnSpc>
            </a:pPr>
            <a:r>
              <a:rPr sz="3950" spc="25" dirty="0" smtClean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tutor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ayuda </a:t>
            </a:r>
            <a:r>
              <a:rPr sz="3950" spc="35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3950" spc="-17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lang="es-PE" sz="3950" spc="-15" dirty="0" smtClean="0">
                <a:solidFill>
                  <a:srgbClr val="FFFFFF"/>
                </a:solidFill>
                <a:latin typeface="Arial"/>
                <a:cs typeface="Arial"/>
              </a:rPr>
              <a:t>controlar </a:t>
            </a:r>
            <a:r>
              <a:rPr sz="3950" spc="-100" dirty="0" smtClean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ansiedad 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por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alcanzar </a:t>
            </a:r>
            <a:r>
              <a:rPr sz="3950" spc="20" dirty="0">
                <a:solidFill>
                  <a:srgbClr val="FFFFFF"/>
                </a:solidFill>
                <a:latin typeface="Arial"/>
                <a:cs typeface="Arial"/>
              </a:rPr>
              <a:t>el objetivo, 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ofrece un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refuerzo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sobre la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confianza </a:t>
            </a: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y la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autoestima, </a:t>
            </a:r>
            <a:r>
              <a:rPr sz="3950" spc="-40" dirty="0" err="1">
                <a:solidFill>
                  <a:srgbClr val="FFFFFF"/>
                </a:solidFill>
                <a:latin typeface="Arial"/>
                <a:cs typeface="Arial"/>
              </a:rPr>
              <a:t>proporcionando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0" dirty="0" err="1" smtClean="0">
                <a:solidFill>
                  <a:srgbClr val="FFFFFF"/>
                </a:solidFill>
                <a:latin typeface="Arial"/>
                <a:cs typeface="Arial"/>
              </a:rPr>
              <a:t>retroalimentación</a:t>
            </a:r>
            <a:r>
              <a:rPr sz="3950" spc="-1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45" dirty="0">
                <a:solidFill>
                  <a:srgbClr val="FFFFFF"/>
                </a:solidFill>
                <a:latin typeface="Arial"/>
                <a:cs typeface="Arial"/>
              </a:rPr>
              <a:t>dirigida </a:t>
            </a:r>
            <a:r>
              <a:rPr sz="3950" spc="-17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950" spc="-75" dirty="0">
                <a:solidFill>
                  <a:srgbClr val="FFFFFF"/>
                </a:solidFill>
                <a:latin typeface="Arial"/>
                <a:cs typeface="Arial"/>
              </a:rPr>
              <a:t>resaltar las </a:t>
            </a:r>
            <a:r>
              <a:rPr sz="3950" spc="30" dirty="0">
                <a:solidFill>
                  <a:srgbClr val="FFFFFF"/>
                </a:solidFill>
                <a:latin typeface="Arial"/>
                <a:cs typeface="Arial"/>
              </a:rPr>
              <a:t>habilidades </a:t>
            </a: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cualidades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6870" y="2590036"/>
            <a:ext cx="9224609" cy="6156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 txBox="1">
            <a:spLocks/>
          </p:cNvSpPr>
          <p:nvPr/>
        </p:nvSpPr>
        <p:spPr>
          <a:xfrm>
            <a:off x="1289050" y="1158875"/>
            <a:ext cx="7297082" cy="26013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s-MX" b="1" kern="0" spc="484" dirty="0" smtClean="0"/>
              <a:t>FUNCIONES DE LA TUTORÍA</a:t>
            </a:r>
            <a:br>
              <a:rPr lang="es-MX" b="1" kern="0" spc="484" dirty="0" smtClean="0"/>
            </a:br>
            <a:r>
              <a:rPr lang="es-MX" kern="0" spc="484" dirty="0" smtClean="0"/>
              <a:t> </a:t>
            </a:r>
            <a:r>
              <a:rPr lang="es-MX" sz="6600" kern="1200" spc="635" dirty="0" smtClean="0">
                <a:solidFill>
                  <a:srgbClr val="FFFFFF"/>
                </a:solidFill>
                <a:ea typeface="+mn-ea"/>
              </a:rPr>
              <a:t>ANDAMIAJE EMOCIONAL</a:t>
            </a:r>
            <a:endParaRPr lang="es-MX" kern="0" spc="3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4361618"/>
            <a:ext cx="8267065" cy="65119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Ø"/>
              <a:tabLst>
                <a:tab pos="1057910" algn="l"/>
                <a:tab pos="1058545" algn="l"/>
              </a:tabLst>
            </a:pPr>
            <a:r>
              <a:rPr sz="3900" b="1" spc="-100" dirty="0">
                <a:solidFill>
                  <a:srgbClr val="FFFFFF"/>
                </a:solidFill>
                <a:latin typeface="Arial"/>
                <a:cs typeface="Arial"/>
              </a:rPr>
              <a:t>Acompañar </a:t>
            </a:r>
            <a:r>
              <a:rPr sz="3900" b="1" spc="-16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900" b="1" spc="-45" dirty="0">
                <a:solidFill>
                  <a:srgbClr val="FFFFFF"/>
                </a:solidFill>
                <a:latin typeface="Arial"/>
                <a:cs typeface="Arial"/>
              </a:rPr>
              <a:t>mantener la </a:t>
            </a:r>
            <a:r>
              <a:rPr sz="3900" b="1" spc="-40" dirty="0" err="1" smtClean="0">
                <a:solidFill>
                  <a:srgbClr val="FFFFFF"/>
                </a:solidFill>
                <a:latin typeface="Arial"/>
                <a:cs typeface="Arial"/>
              </a:rPr>
              <a:t>dirección</a:t>
            </a:r>
            <a:endParaRPr lang="es-PE" sz="3900" b="1" dirty="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Ø"/>
              <a:tabLst>
                <a:tab pos="1057910" algn="l"/>
                <a:tab pos="1058545" algn="l"/>
              </a:tabLst>
            </a:pPr>
            <a:endParaRPr sz="3200" dirty="0">
              <a:latin typeface="Arial"/>
              <a:cs typeface="Arial"/>
            </a:endParaRPr>
          </a:p>
          <a:p>
            <a:pPr marL="12700" marR="5080">
              <a:lnSpc>
                <a:spcPct val="101899"/>
              </a:lnSpc>
            </a:pP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tutor </a:t>
            </a:r>
            <a:r>
              <a:rPr sz="3100" spc="-20" dirty="0">
                <a:solidFill>
                  <a:srgbClr val="FFFFFF"/>
                </a:solidFill>
                <a:latin typeface="Arial"/>
                <a:cs typeface="Arial"/>
              </a:rPr>
              <a:t>insta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100" spc="-45" dirty="0">
                <a:solidFill>
                  <a:srgbClr val="FFFFFF"/>
                </a:solidFill>
                <a:latin typeface="Arial"/>
                <a:cs typeface="Arial"/>
              </a:rPr>
              <a:t>perseguir el </a:t>
            </a:r>
            <a:r>
              <a:rPr sz="3100" spc="35" dirty="0">
                <a:solidFill>
                  <a:srgbClr val="FFFFFF"/>
                </a:solidFill>
                <a:latin typeface="Arial"/>
                <a:cs typeface="Arial"/>
              </a:rPr>
              <a:t>objetivo </a:t>
            </a:r>
            <a:r>
              <a:rPr sz="3100" spc="-20" dirty="0">
                <a:solidFill>
                  <a:srgbClr val="FFFFFF"/>
                </a:solidFill>
                <a:latin typeface="Arial"/>
                <a:cs typeface="Arial"/>
              </a:rPr>
              <a:t>fin</a:t>
            </a:r>
            <a:r>
              <a:rPr sz="3100" spc="-20" dirty="0">
                <a:solidFill>
                  <a:schemeClr val="bg1"/>
                </a:solidFill>
                <a:latin typeface="Arial"/>
                <a:cs typeface="Arial"/>
              </a:rPr>
              <a:t>al, </a:t>
            </a:r>
            <a:r>
              <a:rPr sz="3100" spc="-65" dirty="0">
                <a:solidFill>
                  <a:schemeClr val="bg1"/>
                </a:solidFill>
                <a:latin typeface="Arial"/>
                <a:cs typeface="Arial"/>
              </a:rPr>
              <a:t>tratando </a:t>
            </a:r>
            <a:r>
              <a:rPr sz="3100" spc="45" dirty="0">
                <a:solidFill>
                  <a:schemeClr val="bg1"/>
                </a:solidFill>
                <a:latin typeface="Arial"/>
                <a:cs typeface="Arial"/>
              </a:rPr>
              <a:t>de </a:t>
            </a:r>
            <a:r>
              <a:rPr sz="3100" spc="15" dirty="0">
                <a:solidFill>
                  <a:schemeClr val="bg1"/>
                </a:solidFill>
                <a:latin typeface="Arial"/>
                <a:cs typeface="Arial"/>
              </a:rPr>
              <a:t>mantener</a:t>
            </a:r>
            <a:r>
              <a:rPr sz="3100" spc="-40" dirty="0">
                <a:solidFill>
                  <a:schemeClr val="bg1"/>
                </a:solidFill>
                <a:latin typeface="Arial"/>
                <a:cs typeface="Arial"/>
              </a:rPr>
              <a:t> su </a:t>
            </a:r>
            <a:r>
              <a:rPr sz="3100" spc="-35" dirty="0">
                <a:solidFill>
                  <a:schemeClr val="bg1"/>
                </a:solidFill>
                <a:latin typeface="Arial"/>
                <a:cs typeface="Arial"/>
              </a:rPr>
              <a:t>motivación.</a:t>
            </a:r>
            <a:endParaRPr sz="31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100" spc="-5" dirty="0">
                <a:solidFill>
                  <a:schemeClr val="bg1"/>
                </a:solidFill>
                <a:latin typeface="Arial"/>
                <a:cs typeface="Arial"/>
              </a:rPr>
              <a:t>El mantenimiento de </a:t>
            </a:r>
            <a:r>
              <a:rPr sz="3100" spc="35" dirty="0">
                <a:solidFill>
                  <a:schemeClr val="bg1"/>
                </a:solidFill>
                <a:latin typeface="Arial"/>
                <a:cs typeface="Arial"/>
              </a:rPr>
              <a:t>la </a:t>
            </a:r>
            <a:r>
              <a:rPr sz="3100" spc="35" dirty="0" err="1">
                <a:solidFill>
                  <a:schemeClr val="bg1"/>
                </a:solidFill>
                <a:latin typeface="Arial"/>
                <a:cs typeface="Arial"/>
              </a:rPr>
              <a:t>trayectoria</a:t>
            </a:r>
            <a:r>
              <a:rPr sz="3100" spc="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100" spc="-30" dirty="0" err="1" smtClean="0">
                <a:solidFill>
                  <a:schemeClr val="bg1"/>
                </a:solidFill>
                <a:latin typeface="Arial"/>
                <a:cs typeface="Arial"/>
              </a:rPr>
              <a:t>requiere</a:t>
            </a:r>
            <a:r>
              <a:rPr lang="es-PE" sz="3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PE" sz="3100" dirty="0" smtClean="0">
                <a:solidFill>
                  <a:schemeClr val="bg1"/>
                </a:solidFill>
                <a:latin typeface="Arial"/>
                <a:cs typeface="Arial"/>
              </a:rPr>
              <a:t>de a</a:t>
            </a:r>
            <a:r>
              <a:rPr sz="3100" spc="-30" dirty="0" err="1" smtClean="0">
                <a:solidFill>
                  <a:srgbClr val="FFFFFF"/>
                </a:solidFill>
                <a:latin typeface="Arial"/>
                <a:cs typeface="Arial"/>
              </a:rPr>
              <a:t>justes</a:t>
            </a:r>
            <a:r>
              <a:rPr sz="3100" spc="-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progresivos: el </a:t>
            </a:r>
            <a:r>
              <a:rPr sz="3100" spc="-75" dirty="0">
                <a:solidFill>
                  <a:srgbClr val="FFFFFF"/>
                </a:solidFill>
                <a:latin typeface="Arial"/>
                <a:cs typeface="Arial"/>
              </a:rPr>
              <a:t>acompañamiento </a:t>
            </a:r>
            <a:r>
              <a:rPr sz="3100" spc="-165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3100" spc="-45" dirty="0">
                <a:solidFill>
                  <a:srgbClr val="FFFFFF"/>
                </a:solidFill>
                <a:latin typeface="Arial"/>
                <a:cs typeface="Arial"/>
              </a:rPr>
              <a:t>una acción </a:t>
            </a:r>
            <a:r>
              <a:rPr sz="3100" spc="-105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100" spc="-85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3100" spc="-55" dirty="0">
                <a:solidFill>
                  <a:srgbClr val="FFFFFF"/>
                </a:solidFill>
                <a:latin typeface="Arial"/>
                <a:cs typeface="Arial"/>
              </a:rPr>
              <a:t>ajusta </a:t>
            </a:r>
            <a:r>
              <a:rPr sz="3100" spc="10" dirty="0">
                <a:solidFill>
                  <a:srgbClr val="FFFFFF"/>
                </a:solidFill>
                <a:latin typeface="Arial"/>
                <a:cs typeface="Arial"/>
              </a:rPr>
              <a:t>partiendo de la </a:t>
            </a:r>
            <a:r>
              <a:rPr sz="3100" spc="30" dirty="0">
                <a:solidFill>
                  <a:srgbClr val="FFFFFF"/>
                </a:solidFill>
                <a:latin typeface="Arial"/>
                <a:cs typeface="Arial"/>
              </a:rPr>
              <a:t>otra persona, </a:t>
            </a:r>
            <a:r>
              <a:rPr sz="3100" spc="-5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100" spc="-105" dirty="0">
                <a:solidFill>
                  <a:srgbClr val="FFFFFF"/>
                </a:solidFill>
                <a:latin typeface="Arial"/>
                <a:cs typeface="Arial"/>
              </a:rPr>
              <a:t>lo que </a:t>
            </a:r>
            <a:r>
              <a:rPr sz="3100" spc="-165" dirty="0">
                <a:solidFill>
                  <a:srgbClr val="FFFFFF"/>
                </a:solidFill>
                <a:latin typeface="Arial"/>
                <a:cs typeface="Arial"/>
              </a:rPr>
              <a:t>es y 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donde </a:t>
            </a:r>
            <a:r>
              <a:rPr sz="3100" spc="-15" dirty="0">
                <a:solidFill>
                  <a:srgbClr val="FFFFFF"/>
                </a:solidFill>
                <a:latin typeface="Arial"/>
                <a:cs typeface="Arial"/>
              </a:rPr>
              <a:t>está, </a:t>
            </a:r>
            <a:r>
              <a:rPr sz="3100" spc="-3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100" spc="-30" dirty="0" err="1">
                <a:solidFill>
                  <a:srgbClr val="FFFFFF"/>
                </a:solidFill>
                <a:latin typeface="Arial"/>
                <a:cs typeface="Arial"/>
              </a:rPr>
              <a:t>progresar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PE" sz="3100" spc="-95" dirty="0" smtClean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3100" spc="-9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100" spc="5" dirty="0">
                <a:solidFill>
                  <a:srgbClr val="FFFFFF"/>
                </a:solidFill>
                <a:latin typeface="Arial"/>
                <a:cs typeface="Arial"/>
              </a:rPr>
              <a:t>tiempo </a:t>
            </a:r>
            <a:r>
              <a:rPr sz="3100" spc="-75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100" spc="-60" dirty="0">
                <a:solidFill>
                  <a:srgbClr val="FFFFFF"/>
                </a:solidFill>
                <a:latin typeface="Arial"/>
                <a:cs typeface="Arial"/>
              </a:rPr>
              <a:t>necesita, </a:t>
            </a:r>
            <a:r>
              <a:rPr lang="es-PE" sz="3100" spc="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95" dirty="0" smtClean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100" spc="60" dirty="0">
                <a:solidFill>
                  <a:srgbClr val="FFFFFF"/>
                </a:solidFill>
                <a:latin typeface="Arial"/>
                <a:cs typeface="Arial"/>
              </a:rPr>
              <a:t>ritmo que 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está a </a:t>
            </a:r>
            <a:r>
              <a:rPr sz="3100" spc="-125" dirty="0">
                <a:solidFill>
                  <a:srgbClr val="FFFFFF"/>
                </a:solidFill>
                <a:latin typeface="Arial"/>
                <a:cs typeface="Arial"/>
              </a:rPr>
              <a:t>su </a:t>
            </a:r>
            <a:r>
              <a:rPr sz="3100" spc="10" dirty="0">
                <a:solidFill>
                  <a:srgbClr val="FFFFFF"/>
                </a:solidFill>
                <a:latin typeface="Arial"/>
                <a:cs typeface="Arial"/>
              </a:rPr>
              <a:t>alcance, 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instándole </a:t>
            </a:r>
            <a:r>
              <a:rPr sz="3100" spc="-90" dirty="0">
                <a:solidFill>
                  <a:srgbClr val="FFFFFF"/>
                </a:solidFill>
                <a:latin typeface="Arial"/>
                <a:cs typeface="Arial"/>
              </a:rPr>
              <a:t>también </a:t>
            </a:r>
            <a:r>
              <a:rPr sz="3100" spc="-1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100" spc="20" dirty="0">
                <a:solidFill>
                  <a:srgbClr val="FFFFFF"/>
                </a:solidFill>
                <a:latin typeface="Arial"/>
                <a:cs typeface="Arial"/>
              </a:rPr>
              <a:t>lanzarse </a:t>
            </a:r>
            <a:r>
              <a:rPr sz="3100" spc="-155" dirty="0">
                <a:solidFill>
                  <a:srgbClr val="FFFFFF"/>
                </a:solidFill>
                <a:latin typeface="Arial"/>
                <a:cs typeface="Arial"/>
              </a:rPr>
              <a:t>sin </a:t>
            </a:r>
            <a:r>
              <a:rPr sz="3100" spc="-40" dirty="0">
                <a:solidFill>
                  <a:srgbClr val="FFFFFF"/>
                </a:solidFill>
                <a:latin typeface="Arial"/>
                <a:cs typeface="Arial"/>
              </a:rPr>
              <a:t>miedo </a:t>
            </a:r>
            <a:r>
              <a:rPr sz="3100" spc="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100" spc="-65" dirty="0">
                <a:solidFill>
                  <a:srgbClr val="FFFFFF"/>
                </a:solidFill>
                <a:latin typeface="Arial"/>
                <a:cs typeface="Arial"/>
              </a:rPr>
              <a:t>equivocarse </a:t>
            </a:r>
            <a:r>
              <a:rPr sz="3100" spc="-16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100" spc="-155" dirty="0">
                <a:solidFill>
                  <a:srgbClr val="FFFFFF"/>
                </a:solidFill>
                <a:latin typeface="Arial"/>
                <a:cs typeface="Arial"/>
              </a:rPr>
              <a:t>sin </a:t>
            </a:r>
            <a:r>
              <a:rPr sz="3100" spc="-35" dirty="0">
                <a:solidFill>
                  <a:srgbClr val="FFFFFF"/>
                </a:solidFill>
                <a:latin typeface="Arial"/>
                <a:cs typeface="Arial"/>
              </a:rPr>
              <a:t>sentirse </a:t>
            </a:r>
            <a:r>
              <a:rPr sz="3100" spc="-60" dirty="0">
                <a:solidFill>
                  <a:srgbClr val="FFFFFF"/>
                </a:solidFill>
                <a:latin typeface="Arial"/>
                <a:cs typeface="Arial"/>
              </a:rPr>
              <a:t>desanimado.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6870" y="2590036"/>
            <a:ext cx="9224609" cy="6156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1136650" y="1274647"/>
            <a:ext cx="7239000" cy="26013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s-MX" b="1" kern="0" spc="484" dirty="0" smtClean="0"/>
              <a:t>FUNCIONES DE LA TUTORÍA</a:t>
            </a:r>
            <a:br>
              <a:rPr lang="es-MX" b="1" kern="0" spc="484" dirty="0" smtClean="0"/>
            </a:br>
            <a:r>
              <a:rPr lang="es-MX" kern="0" spc="484" dirty="0" smtClean="0"/>
              <a:t> </a:t>
            </a:r>
            <a:r>
              <a:rPr lang="es-MX" sz="6600" kern="1200" spc="635" dirty="0" smtClean="0">
                <a:solidFill>
                  <a:srgbClr val="FFFFFF"/>
                </a:solidFill>
                <a:ea typeface="+mn-ea"/>
              </a:rPr>
              <a:t>ANDAMIAJE COGNITIVO</a:t>
            </a:r>
            <a:endParaRPr lang="es-MX" kern="0" spc="3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4333974"/>
            <a:ext cx="8128634" cy="50558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4200" marR="5080" indent="-571500">
              <a:lnSpc>
                <a:spcPct val="100400"/>
              </a:lnSpc>
              <a:buFont typeface="Wingdings" panose="05000000000000000000" pitchFamily="2" charset="2"/>
              <a:buChar char="Ø"/>
            </a:pPr>
            <a:r>
              <a:rPr lang="es-MX" sz="3600" b="1" spc="-95" dirty="0" smtClean="0">
                <a:solidFill>
                  <a:srgbClr val="FFFFFF"/>
                </a:solidFill>
                <a:latin typeface="Arial"/>
                <a:cs typeface="Arial"/>
              </a:rPr>
              <a:t>Reducir los </a:t>
            </a:r>
            <a:r>
              <a:rPr lang="es-MX" sz="3600" b="1" spc="-35" dirty="0" smtClean="0">
                <a:solidFill>
                  <a:srgbClr val="FFFFFF"/>
                </a:solidFill>
                <a:latin typeface="Arial"/>
                <a:cs typeface="Arial"/>
              </a:rPr>
              <a:t>grados </a:t>
            </a:r>
            <a:r>
              <a:rPr lang="es-MX" sz="3600" b="1" spc="45" dirty="0" smtClean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lang="es-MX" sz="3600" b="1" spc="5" dirty="0" smtClean="0">
                <a:solidFill>
                  <a:srgbClr val="FFFFFF"/>
                </a:solidFill>
                <a:latin typeface="Arial"/>
                <a:cs typeface="Arial"/>
              </a:rPr>
              <a:t>libertad.</a:t>
            </a:r>
            <a:endParaRPr lang="es-MX" sz="3600" b="1" dirty="0" smtClean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</a:pPr>
            <a:endParaRPr lang="es-PE" sz="3600" spc="3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</a:pPr>
            <a:r>
              <a:rPr sz="3600" spc="30" dirty="0" smtClean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tutor </a:t>
            </a:r>
            <a:r>
              <a:rPr sz="3600" spc="-114" dirty="0">
                <a:solidFill>
                  <a:srgbClr val="FFFFFF"/>
                </a:solidFill>
                <a:latin typeface="Arial"/>
                <a:cs typeface="Arial"/>
              </a:rPr>
              <a:t>trata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aligerar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spc="15" dirty="0">
                <a:solidFill>
                  <a:srgbClr val="FFFFFF"/>
                </a:solidFill>
                <a:latin typeface="Arial"/>
                <a:cs typeface="Arial"/>
              </a:rPr>
              <a:t>tarea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600" spc="-160" dirty="0">
                <a:solidFill>
                  <a:srgbClr val="FFFFFF"/>
                </a:solidFill>
                <a:latin typeface="Arial"/>
                <a:cs typeface="Arial"/>
              </a:rPr>
              <a:t>función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sz="3600" spc="15" dirty="0">
                <a:solidFill>
                  <a:srgbClr val="FFFFFF"/>
                </a:solidFill>
                <a:latin typeface="Arial"/>
                <a:cs typeface="Arial"/>
              </a:rPr>
              <a:t>nivel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600" spc="-20" dirty="0" err="1">
                <a:solidFill>
                  <a:srgbClr val="FFFFFF"/>
                </a:solidFill>
                <a:latin typeface="Arial"/>
                <a:cs typeface="Arial"/>
              </a:rPr>
              <a:t>aprendizaje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PE" sz="3600" spc="-15" dirty="0" smtClean="0">
                <a:solidFill>
                  <a:srgbClr val="FFFFFF"/>
                </a:solidFill>
                <a:latin typeface="Arial"/>
                <a:cs typeface="Arial"/>
              </a:rPr>
              <a:t>del</a:t>
            </a:r>
            <a:r>
              <a:rPr sz="36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ese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momento. </a:t>
            </a:r>
            <a:r>
              <a:rPr sz="3600" spc="-15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ello </a:t>
            </a:r>
            <a:r>
              <a:rPr sz="3600" spc="-125" dirty="0">
                <a:solidFill>
                  <a:srgbClr val="FFFFFF"/>
                </a:solidFill>
                <a:latin typeface="Arial"/>
                <a:cs typeface="Arial"/>
              </a:rPr>
              <a:t>debe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conocer </a:t>
            </a:r>
            <a:r>
              <a:rPr sz="3600" spc="-155" dirty="0">
                <a:solidFill>
                  <a:srgbClr val="FFFFFF"/>
                </a:solidFill>
                <a:latin typeface="Arial"/>
                <a:cs typeface="Arial"/>
              </a:rPr>
              <a:t>lo que el 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3600" spc="-215" dirty="0">
                <a:solidFill>
                  <a:srgbClr val="FFFFFF"/>
                </a:solidFill>
                <a:latin typeface="Arial"/>
                <a:cs typeface="Arial"/>
              </a:rPr>
              <a:t>sabe 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-215" dirty="0">
                <a:solidFill>
                  <a:srgbClr val="FFFFFF"/>
                </a:solidFill>
                <a:latin typeface="Arial"/>
                <a:cs typeface="Arial"/>
              </a:rPr>
              <a:t>puede 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hacer, ... </a:t>
            </a:r>
            <a:r>
              <a:rPr sz="3600" spc="-18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partir de 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ahí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en el acompañamiento </a:t>
            </a:r>
            <a:r>
              <a:rPr sz="3600" spc="-114" dirty="0">
                <a:solidFill>
                  <a:srgbClr val="FFFFFF"/>
                </a:solidFill>
                <a:latin typeface="Arial"/>
                <a:cs typeface="Arial"/>
              </a:rPr>
              <a:t>hacia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meta,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en la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gradualidad de 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pasos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08513" y="2417413"/>
            <a:ext cx="9500852" cy="6333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1136650" y="1274647"/>
            <a:ext cx="7239000" cy="26013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s-MX" b="1" kern="0" spc="484" dirty="0" smtClean="0"/>
              <a:t>FUNCIONES DE LA TUTORÍA</a:t>
            </a:r>
            <a:br>
              <a:rPr lang="es-MX" b="1" kern="0" spc="484" dirty="0" smtClean="0"/>
            </a:br>
            <a:r>
              <a:rPr lang="es-MX" kern="0" spc="484" dirty="0" smtClean="0"/>
              <a:t> </a:t>
            </a:r>
            <a:r>
              <a:rPr lang="es-MX" sz="6600" kern="1200" spc="635" dirty="0" smtClean="0">
                <a:solidFill>
                  <a:srgbClr val="FFFFFF"/>
                </a:solidFill>
                <a:ea typeface="+mn-ea"/>
              </a:rPr>
              <a:t>ANDAMIAJE COGNITIVO</a:t>
            </a:r>
            <a:endParaRPr lang="es-MX" kern="0" spc="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8" y="4889350"/>
            <a:ext cx="7704428" cy="39196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1500">
              <a:lnSpc>
                <a:spcPct val="100699"/>
              </a:lnSpc>
              <a:spcBef>
                <a:spcPts val="95"/>
              </a:spcBef>
              <a:buFont typeface="Wingdings" panose="05000000000000000000" pitchFamily="2" charset="2"/>
              <a:buChar char="Ø"/>
              <a:tabLst>
                <a:tab pos="1113790" algn="l"/>
              </a:tabLst>
            </a:pP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Señalar los </a:t>
            </a:r>
            <a:r>
              <a:rPr sz="3600" b="1" spc="-15" dirty="0">
                <a:solidFill>
                  <a:srgbClr val="FFFFFF"/>
                </a:solidFill>
                <a:latin typeface="Arial"/>
                <a:cs typeface="Arial"/>
              </a:rPr>
              <a:t>aspectos </a:t>
            </a:r>
            <a:r>
              <a:rPr sz="3600" b="1" spc="-10" dirty="0" err="1">
                <a:solidFill>
                  <a:srgbClr val="FFFFFF"/>
                </a:solidFill>
                <a:latin typeface="Arial"/>
                <a:cs typeface="Arial"/>
              </a:rPr>
              <a:t>cruciales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s-PE" sz="3600" b="1" spc="-1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 indent="84138">
              <a:lnSpc>
                <a:spcPct val="100699"/>
              </a:lnSpc>
              <a:spcBef>
                <a:spcPts val="95"/>
              </a:spcBef>
              <a:tabLst>
                <a:tab pos="1113790" algn="l"/>
              </a:tabLst>
            </a:pPr>
            <a:endParaRPr lang="es-PE" sz="3600" spc="3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 indent="84138">
              <a:lnSpc>
                <a:spcPct val="100699"/>
              </a:lnSpc>
              <a:spcBef>
                <a:spcPts val="95"/>
              </a:spcBef>
              <a:tabLst>
                <a:tab pos="1113790" algn="l"/>
              </a:tabLst>
            </a:pPr>
            <a:r>
              <a:rPr sz="3600" spc="30" dirty="0" smtClean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tutor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señala 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3600" spc="15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aspectos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cruciales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tarea, </a:t>
            </a:r>
            <a:r>
              <a:rPr sz="3600" spc="4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lang="es-PE" sz="3600" spc="4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spc="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ayuda </a:t>
            </a:r>
            <a:r>
              <a:rPr sz="3600" spc="-1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distinguir entre la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información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destacada 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y la </a:t>
            </a:r>
            <a:r>
              <a:rPr sz="3600" spc="-90" dirty="0" err="1" smtClean="0">
                <a:solidFill>
                  <a:srgbClr val="FFFFFF"/>
                </a:solidFill>
                <a:latin typeface="Arial"/>
                <a:cs typeface="Arial"/>
              </a:rPr>
              <a:t>secundaria</a:t>
            </a:r>
            <a:r>
              <a:rPr lang="es-PE" sz="3600" spc="-9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600" spc="-9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formular las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preguntas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pertinentes.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08513" y="2417413"/>
            <a:ext cx="9500852" cy="6333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1136650" y="1274647"/>
            <a:ext cx="7239000" cy="26013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s-MX" b="1" kern="0" spc="484" dirty="0" smtClean="0"/>
              <a:t>FUNCIONES DE LA TUTORÍA</a:t>
            </a:r>
            <a:br>
              <a:rPr lang="es-MX" b="1" kern="0" spc="484" dirty="0" smtClean="0"/>
            </a:br>
            <a:r>
              <a:rPr lang="es-MX" kern="0" spc="484" dirty="0" smtClean="0"/>
              <a:t> </a:t>
            </a:r>
            <a:r>
              <a:rPr lang="es-MX" sz="6600" kern="1200" spc="635" dirty="0" smtClean="0">
                <a:solidFill>
                  <a:srgbClr val="FFFFFF"/>
                </a:solidFill>
                <a:ea typeface="+mn-ea"/>
              </a:rPr>
              <a:t>ANDAMIAJE COGNITIVO</a:t>
            </a:r>
            <a:endParaRPr lang="es-MX" kern="0" spc="3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4586112"/>
            <a:ext cx="7569200" cy="51456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00" marR="220345" indent="-571500" algn="just">
              <a:lnSpc>
                <a:spcPct val="100000"/>
              </a:lnSpc>
              <a:spcBef>
                <a:spcPts val="105"/>
              </a:spcBef>
              <a:buFont typeface="Wingdings" panose="05000000000000000000" pitchFamily="2" charset="2"/>
              <a:buChar char="Ø"/>
            </a:pPr>
            <a:r>
              <a:rPr sz="3950" b="1" spc="-90" dirty="0" err="1" smtClean="0">
                <a:solidFill>
                  <a:srgbClr val="FFFFFF"/>
                </a:solidFill>
                <a:latin typeface="Arial"/>
                <a:cs typeface="Arial"/>
              </a:rPr>
              <a:t>Demostración</a:t>
            </a:r>
            <a:r>
              <a:rPr lang="es-PE" sz="39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PE" sz="3950" b="1" spc="-90" dirty="0" smtClean="0">
                <a:solidFill>
                  <a:srgbClr val="FFFFFF"/>
                </a:solidFill>
                <a:latin typeface="Arial"/>
                <a:cs typeface="Arial"/>
              </a:rPr>
              <a:t>o modelado</a:t>
            </a:r>
            <a:r>
              <a:rPr sz="3950" spc="-555" dirty="0" smtClean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endParaRPr lang="es-PE" sz="3950" spc="-55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220345" indent="-12700" algn="just">
              <a:lnSpc>
                <a:spcPct val="100000"/>
              </a:lnSpc>
              <a:spcBef>
                <a:spcPts val="105"/>
              </a:spcBef>
            </a:pPr>
            <a:endParaRPr lang="es-PE" sz="3950" spc="2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220345" indent="-12700" algn="just">
              <a:lnSpc>
                <a:spcPct val="100000"/>
              </a:lnSpc>
              <a:spcBef>
                <a:spcPts val="105"/>
              </a:spcBef>
            </a:pPr>
            <a:r>
              <a:rPr sz="3600" spc="25" dirty="0" smtClean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tutor </a:t>
            </a:r>
            <a:r>
              <a:rPr sz="3600" spc="-130" dirty="0">
                <a:solidFill>
                  <a:srgbClr val="FFFFFF"/>
                </a:solidFill>
                <a:latin typeface="Arial"/>
                <a:cs typeface="Arial"/>
              </a:rPr>
              <a:t>también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propone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solución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mostrando </a:t>
            </a:r>
            <a:r>
              <a:rPr sz="3600" spc="-114" dirty="0">
                <a:solidFill>
                  <a:srgbClr val="FFFFFF"/>
                </a:solidFill>
                <a:latin typeface="Arial"/>
                <a:cs typeface="Arial"/>
              </a:rPr>
              <a:t>cómo se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hace</a:t>
            </a:r>
            <a:r>
              <a:rPr sz="3600" spc="-16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"/>
              </a:spcBef>
            </a:pP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Indica 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posibles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soluciones </a:t>
            </a:r>
            <a:r>
              <a:rPr sz="3600" spc="-22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estrategias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alternativas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abordar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tarea </a:t>
            </a:r>
            <a:r>
              <a:rPr sz="3600" spc="40" dirty="0">
                <a:solidFill>
                  <a:srgbClr val="FFFFFF"/>
                </a:solidFill>
                <a:latin typeface="Arial"/>
                <a:cs typeface="Arial"/>
              </a:rPr>
              <a:t>permitiendo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3600" spc="-150" dirty="0">
                <a:solidFill>
                  <a:srgbClr val="FFFFFF"/>
                </a:solidFill>
                <a:latin typeface="Arial"/>
                <a:cs typeface="Arial"/>
              </a:rPr>
              <a:t>observar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"cómo </a:t>
            </a:r>
            <a:r>
              <a:rPr sz="3600" spc="-114" dirty="0">
                <a:solidFill>
                  <a:srgbClr val="FFFFFF"/>
                </a:solidFill>
                <a:latin typeface="Arial"/>
                <a:cs typeface="Arial"/>
              </a:rPr>
              <a:t>se hace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"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aprendizaje.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08513" y="2417413"/>
            <a:ext cx="9500852" cy="6333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1289050" y="1274647"/>
            <a:ext cx="7315200" cy="26013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s-MX" b="1" kern="0" spc="484" dirty="0" smtClean="0"/>
              <a:t>FUNCIONES DE LA TUTORÍA</a:t>
            </a:r>
            <a:br>
              <a:rPr lang="es-MX" b="1" kern="0" spc="484" dirty="0" smtClean="0"/>
            </a:br>
            <a:r>
              <a:rPr lang="es-MX" kern="0" spc="484" dirty="0" smtClean="0"/>
              <a:t> </a:t>
            </a:r>
            <a:r>
              <a:rPr lang="es-MX" sz="6600" kern="1200" spc="635" dirty="0" smtClean="0">
                <a:solidFill>
                  <a:srgbClr val="FFFFFF"/>
                </a:solidFill>
                <a:ea typeface="+mn-ea"/>
              </a:rPr>
              <a:t>ANDAMIAJE METACOGNITIVO</a:t>
            </a:r>
            <a:endParaRPr lang="es-MX" kern="0" spc="32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2025" y="1047092"/>
            <a:ext cx="7394308" cy="9242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3917" y="3084910"/>
            <a:ext cx="8499475" cy="75227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351915" marR="1838960" indent="521334">
              <a:lnSpc>
                <a:spcPts val="4950"/>
              </a:lnSpc>
              <a:spcBef>
                <a:spcPts val="1085"/>
              </a:spcBef>
            </a:pPr>
            <a:endParaRPr sz="4950" dirty="0">
              <a:latin typeface="Trebuchet MS"/>
              <a:cs typeface="Trebuchet MS"/>
            </a:endParaRPr>
          </a:p>
          <a:p>
            <a:pPr marL="12700" marR="5080">
              <a:lnSpc>
                <a:spcPct val="111000"/>
              </a:lnSpc>
              <a:spcBef>
                <a:spcPts val="3504"/>
              </a:spcBef>
            </a:pPr>
            <a:r>
              <a:rPr sz="2600" spc="4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600" spc="-60" dirty="0">
                <a:solidFill>
                  <a:srgbClr val="FFFFFF"/>
                </a:solidFill>
                <a:latin typeface="Arial"/>
                <a:cs typeface="Arial"/>
              </a:rPr>
              <a:t>acción de </a:t>
            </a: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apoyo </a:t>
            </a:r>
            <a:r>
              <a:rPr sz="2600" spc="40" dirty="0">
                <a:solidFill>
                  <a:srgbClr val="FFFFFF"/>
                </a:solidFill>
                <a:latin typeface="Arial"/>
                <a:cs typeface="Arial"/>
              </a:rPr>
              <a:t>necesita 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verificación constante </a:t>
            </a:r>
            <a:r>
              <a:rPr sz="2600" spc="-8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sea </a:t>
            </a:r>
            <a:r>
              <a:rPr sz="2600" spc="-50" dirty="0">
                <a:solidFill>
                  <a:srgbClr val="FFFFFF"/>
                </a:solidFill>
                <a:latin typeface="Arial"/>
                <a:cs typeface="Arial"/>
              </a:rPr>
              <a:t>adecuada </a:t>
            </a:r>
            <a:r>
              <a:rPr sz="2600" spc="-13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responda 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a las </a:t>
            </a:r>
            <a:r>
              <a:rPr sz="2600" spc="-30" dirty="0">
                <a:solidFill>
                  <a:srgbClr val="FFFFFF"/>
                </a:solidFill>
                <a:latin typeface="Arial"/>
                <a:cs typeface="Arial"/>
              </a:rPr>
              <a:t>necesidades </a:t>
            </a:r>
            <a:r>
              <a:rPr sz="2600" spc="-13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600" spc="30" dirty="0">
                <a:solidFill>
                  <a:srgbClr val="FFFFFF"/>
                </a:solidFill>
                <a:latin typeface="Arial"/>
                <a:cs typeface="Arial"/>
              </a:rPr>
              <a:t>niveles </a:t>
            </a:r>
            <a:r>
              <a:rPr sz="2600" spc="4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600" spc="-45" dirty="0">
                <a:solidFill>
                  <a:srgbClr val="FFFFFF"/>
                </a:solidFill>
                <a:latin typeface="Arial"/>
                <a:cs typeface="Arial"/>
              </a:rPr>
              <a:t>competencia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alcanzados por </a:t>
            </a:r>
            <a:r>
              <a:rPr sz="2600" spc="1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alumno.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 dirty="0">
              <a:latin typeface="Arial"/>
              <a:cs typeface="Arial"/>
            </a:endParaRPr>
          </a:p>
          <a:p>
            <a:pPr marL="12700" marR="918210">
              <a:lnSpc>
                <a:spcPct val="111000"/>
              </a:lnSpc>
            </a:pPr>
            <a:r>
              <a:rPr sz="2600" spc="-180" dirty="0">
                <a:solidFill>
                  <a:srgbClr val="FFFFFF"/>
                </a:solidFill>
                <a:latin typeface="Arial"/>
                <a:cs typeface="Arial"/>
              </a:rPr>
              <a:t>Pero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el seguimiento </a:t>
            </a:r>
            <a:r>
              <a:rPr sz="2600" spc="-130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también </a:t>
            </a:r>
            <a:r>
              <a:rPr sz="2600" spc="-35" dirty="0" err="1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35" dirty="0" err="1" smtClean="0">
                <a:solidFill>
                  <a:srgbClr val="FFFFFF"/>
                </a:solidFill>
                <a:latin typeface="Arial"/>
                <a:cs typeface="Arial"/>
              </a:rPr>
              <a:t>acción</a:t>
            </a:r>
            <a:r>
              <a:rPr lang="es-PE" sz="2600" spc="-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 err="1" smtClean="0">
                <a:solidFill>
                  <a:srgbClr val="FFFFFF"/>
                </a:solidFill>
                <a:latin typeface="Arial"/>
                <a:cs typeface="Arial"/>
              </a:rPr>
              <a:t>compartida</a:t>
            </a:r>
            <a:r>
              <a:rPr sz="2600" spc="-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2600" spc="3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para: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 dirty="0">
              <a:latin typeface="Arial"/>
              <a:cs typeface="Arial"/>
            </a:endParaRPr>
          </a:p>
          <a:p>
            <a:pPr marL="469265" marR="328930" indent="-457200">
              <a:lnSpc>
                <a:spcPct val="111600"/>
              </a:lnSpc>
              <a:buFont typeface="Arial" panose="020B0604020202020204" pitchFamily="34" charset="0"/>
              <a:buChar char="•"/>
            </a:pP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Guiar </a:t>
            </a:r>
            <a:r>
              <a:rPr sz="2600" spc="80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2600" spc="-95" dirty="0">
                <a:solidFill>
                  <a:srgbClr val="FFFFFF"/>
                </a:solidFill>
                <a:latin typeface="Arial"/>
                <a:cs typeface="Arial"/>
              </a:rPr>
              <a:t>niño 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en la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comprensión de </a:t>
            </a: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sus </a:t>
            </a:r>
            <a:r>
              <a:rPr sz="2600" spc="20" dirty="0">
                <a:solidFill>
                  <a:srgbClr val="FFFFFF"/>
                </a:solidFill>
                <a:latin typeface="Arial"/>
                <a:cs typeface="Arial"/>
              </a:rPr>
              <a:t>dificultades, 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seguirle 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en los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razonamientos </a:t>
            </a:r>
            <a:r>
              <a:rPr sz="2600" spc="-85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realiza, </a:t>
            </a:r>
            <a:r>
              <a:rPr sz="2600" spc="20" dirty="0">
                <a:solidFill>
                  <a:srgbClr val="FFFFFF"/>
                </a:solidFill>
                <a:latin typeface="Arial"/>
                <a:cs typeface="Arial"/>
              </a:rPr>
              <a:t>ayudarle 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600" spc="15" dirty="0">
                <a:solidFill>
                  <a:srgbClr val="FFFFFF"/>
                </a:solidFill>
                <a:latin typeface="Arial"/>
                <a:cs typeface="Arial"/>
              </a:rPr>
              <a:t>identificar los nodos 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problemáticos, </a:t>
            </a:r>
            <a:r>
              <a:rPr sz="2600" spc="-50" dirty="0">
                <a:solidFill>
                  <a:srgbClr val="FFFFFF"/>
                </a:solidFill>
                <a:latin typeface="Arial"/>
                <a:cs typeface="Arial"/>
              </a:rPr>
              <a:t>reconocer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los errores, </a:t>
            </a:r>
            <a:r>
              <a:rPr sz="2600" spc="15" dirty="0">
                <a:solidFill>
                  <a:srgbClr val="FFFFFF"/>
                </a:solidFill>
                <a:latin typeface="Arial"/>
                <a:cs typeface="Arial"/>
              </a:rPr>
              <a:t>facilitar </a:t>
            </a:r>
            <a:r>
              <a:rPr sz="2600" spc="8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proceso </a:t>
            </a:r>
            <a:r>
              <a:rPr sz="2600" spc="4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aprendizaje </a:t>
            </a:r>
            <a:r>
              <a:rPr sz="2600" spc="-130" dirty="0">
                <a:solidFill>
                  <a:srgbClr val="FFFFFF"/>
                </a:solidFill>
                <a:latin typeface="Arial"/>
                <a:cs typeface="Arial"/>
              </a:rPr>
              <a:t>y la </a:t>
            </a:r>
            <a:r>
              <a:rPr sz="2600" spc="25" dirty="0">
                <a:solidFill>
                  <a:srgbClr val="FFFFFF"/>
                </a:solidFill>
                <a:latin typeface="Arial"/>
                <a:cs typeface="Arial"/>
              </a:rPr>
              <a:t>reflexión </a:t>
            </a:r>
            <a:r>
              <a:rPr sz="2600" spc="-45" dirty="0">
                <a:solidFill>
                  <a:srgbClr val="FFFFFF"/>
                </a:solidFill>
                <a:latin typeface="Arial"/>
                <a:cs typeface="Arial"/>
              </a:rPr>
              <a:t>sobre </a:t>
            </a:r>
            <a:r>
              <a:rPr sz="2600" spc="-35" dirty="0">
                <a:solidFill>
                  <a:srgbClr val="FFFFFF"/>
                </a:solidFill>
                <a:latin typeface="Arial"/>
                <a:cs typeface="Arial"/>
              </a:rPr>
              <a:t>sus </a:t>
            </a: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procesos de </a:t>
            </a:r>
            <a:r>
              <a:rPr sz="2600" spc="-45" dirty="0">
                <a:solidFill>
                  <a:srgbClr val="FFFFFF"/>
                </a:solidFill>
                <a:latin typeface="Arial"/>
                <a:cs typeface="Arial"/>
              </a:rPr>
              <a:t>pensamiento </a:t>
            </a:r>
            <a:r>
              <a:rPr sz="2600" spc="-13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aprendizaje,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ayudando </a:t>
            </a:r>
            <a:r>
              <a:rPr sz="2600" spc="35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600" spc="25" dirty="0">
                <a:solidFill>
                  <a:srgbClr val="FFFFFF"/>
                </a:solidFill>
                <a:latin typeface="Arial"/>
                <a:cs typeface="Arial"/>
              </a:rPr>
              <a:t>reflexionar 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sobre </a:t>
            </a:r>
            <a:r>
              <a:rPr sz="2600" spc="-125" dirty="0">
                <a:solidFill>
                  <a:srgbClr val="FFFFFF"/>
                </a:solidFill>
                <a:latin typeface="Arial"/>
                <a:cs typeface="Arial"/>
              </a:rPr>
              <a:t>ello.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1289050" y="1274647"/>
            <a:ext cx="7315200" cy="26013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s-MX" b="1" kern="0" spc="484" dirty="0" smtClean="0"/>
              <a:t>FUNCIONES DE LA TUTORÍA</a:t>
            </a:r>
            <a:br>
              <a:rPr lang="es-MX" b="1" kern="0" spc="484" dirty="0" smtClean="0"/>
            </a:br>
            <a:r>
              <a:rPr lang="es-MX" kern="0" spc="484" dirty="0" smtClean="0"/>
              <a:t> </a:t>
            </a:r>
            <a:r>
              <a:rPr lang="es-MX" sz="6600" kern="1200" spc="635" dirty="0" smtClean="0">
                <a:solidFill>
                  <a:srgbClr val="FFFFFF"/>
                </a:solidFill>
                <a:ea typeface="+mn-ea"/>
              </a:rPr>
              <a:t>ANDAMIAJE METACOGNITIVO</a:t>
            </a:r>
            <a:endParaRPr lang="es-MX" kern="0" spc="32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9870" y="0"/>
            <a:ext cx="2021153" cy="2061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880449" y="0"/>
            <a:ext cx="7951470" cy="11308715"/>
            <a:chOff x="5880449" y="0"/>
            <a:chExt cx="7951470" cy="11308715"/>
          </a:xfrm>
        </p:grpSpPr>
        <p:sp>
          <p:nvSpPr>
            <p:cNvPr id="4" name="object 4"/>
            <p:cNvSpPr/>
            <p:nvPr/>
          </p:nvSpPr>
          <p:spPr>
            <a:xfrm>
              <a:off x="6182010" y="0"/>
              <a:ext cx="7649610" cy="11308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32270" y="0"/>
              <a:ext cx="7551602" cy="11308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30145" y="0"/>
              <a:ext cx="7555865" cy="11308715"/>
            </a:xfrm>
            <a:custGeom>
              <a:avLst/>
              <a:gdLst/>
              <a:ahLst/>
              <a:cxnLst/>
              <a:rect l="l" t="t" r="r" b="b"/>
              <a:pathLst>
                <a:path w="7555865" h="11308715">
                  <a:moveTo>
                    <a:pt x="7555376" y="0"/>
                  </a:moveTo>
                  <a:lnTo>
                    <a:pt x="7555376" y="11308556"/>
                  </a:lnTo>
                </a:path>
                <a:path w="7555865" h="11308715">
                  <a:moveTo>
                    <a:pt x="0" y="11308556"/>
                  </a:moveTo>
                  <a:lnTo>
                    <a:pt x="0" y="0"/>
                  </a:lnTo>
                </a:path>
              </a:pathLst>
            </a:custGeom>
            <a:ln w="7853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50667" y="4138931"/>
              <a:ext cx="2922633" cy="29226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93461" y="5249683"/>
              <a:ext cx="3229221" cy="32719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80449" y="4430441"/>
              <a:ext cx="2998023" cy="27442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7063" y="700052"/>
            <a:ext cx="7966398" cy="16780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b="1" spc="1175" dirty="0" smtClean="0"/>
              <a:t>E</a:t>
            </a:r>
            <a:r>
              <a:rPr lang="es-PE" sz="5400" b="1" spc="1175" dirty="0" smtClean="0"/>
              <a:t>STRATEGIA Y COMPETENCIAS</a:t>
            </a:r>
            <a:endParaRPr sz="5400" b="1" dirty="0"/>
          </a:p>
        </p:txBody>
      </p:sp>
      <p:sp>
        <p:nvSpPr>
          <p:cNvPr id="11" name="object 11"/>
          <p:cNvSpPr txBox="1"/>
          <p:nvPr/>
        </p:nvSpPr>
        <p:spPr>
          <a:xfrm>
            <a:off x="1156049" y="3521075"/>
            <a:ext cx="13010801" cy="93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046470">
              <a:lnSpc>
                <a:spcPct val="100000"/>
              </a:lnSpc>
              <a:spcBef>
                <a:spcPts val="5830"/>
              </a:spcBef>
            </a:pPr>
            <a:r>
              <a:rPr lang="es-PE" sz="6000" b="1" spc="-315" dirty="0" smtClean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6000" b="1" spc="-315" dirty="0" smtClean="0">
                <a:solidFill>
                  <a:srgbClr val="FFFFFF"/>
                </a:solidFill>
                <a:latin typeface="Verdana"/>
                <a:cs typeface="Verdana"/>
              </a:rPr>
              <a:t>ACILITADOR</a:t>
            </a:r>
            <a:endParaRPr sz="60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83998" y="8626475"/>
            <a:ext cx="7302500" cy="262315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R="5080" algn="ctr">
              <a:lnSpc>
                <a:spcPts val="6690"/>
              </a:lnSpc>
              <a:spcBef>
                <a:spcPts val="355"/>
              </a:spcBef>
            </a:pPr>
            <a:r>
              <a:rPr lang="es-PE" sz="5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CONOCIMIENTO Y PROCESOS COGNITIIVOS</a:t>
            </a:r>
            <a:endParaRPr sz="5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1141" y="4987357"/>
            <a:ext cx="4868545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PE" sz="6000" b="1" spc="-315" dirty="0" smtClean="0">
                <a:solidFill>
                  <a:srgbClr val="FFFFFF"/>
                </a:solidFill>
                <a:latin typeface="Verdana"/>
                <a:cs typeface="Verdana"/>
              </a:rPr>
              <a:t>RELACIÓN</a:t>
            </a:r>
            <a:endParaRPr sz="6000" b="1" spc="-315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18160" y="4687889"/>
            <a:ext cx="4591685" cy="1958228"/>
          </a:xfrm>
          <a:prstGeom prst="rect">
            <a:avLst/>
          </a:prstGeom>
        </p:spPr>
        <p:txBody>
          <a:bodyPr vert="horz" wrap="square" lIns="0" tIns="293370" rIns="0" bIns="0" rtlCol="0">
            <a:spAutoFit/>
          </a:bodyPr>
          <a:lstStyle/>
          <a:p>
            <a:pPr algn="ctr"/>
            <a:r>
              <a:rPr lang="it-IT" sz="5400" b="1" i="0" u="none" strike="noStrike" baseline="0" dirty="0" smtClean="0">
                <a:solidFill>
                  <a:srgbClr val="FFFFFF"/>
                </a:solidFill>
                <a:latin typeface="Intro"/>
              </a:rPr>
              <a:t>MÉTODO DE ESTUDIO</a:t>
            </a:r>
            <a:endParaRPr sz="5400" b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5096" y="3487089"/>
            <a:ext cx="7962265" cy="504817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55015" indent="-742950">
              <a:lnSpc>
                <a:spcPct val="100000"/>
              </a:lnSpc>
              <a:spcBef>
                <a:spcPts val="125"/>
              </a:spcBef>
              <a:buFont typeface="+mj-lt"/>
              <a:buAutoNum type="arabicPeriod"/>
              <a:tabLst>
                <a:tab pos="577850" algn="l"/>
                <a:tab pos="578485" algn="l"/>
              </a:tabLst>
            </a:pP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Establecer 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relación</a:t>
            </a:r>
            <a:endParaRPr sz="3600" dirty="0">
              <a:latin typeface="Arial"/>
              <a:cs typeface="Arial"/>
            </a:endParaRPr>
          </a:p>
          <a:p>
            <a:pPr marL="755015" indent="-742950">
              <a:lnSpc>
                <a:spcPct val="100000"/>
              </a:lnSpc>
              <a:spcBef>
                <a:spcPts val="55"/>
              </a:spcBef>
              <a:buFont typeface="+mj-lt"/>
              <a:buAutoNum type="arabicPeriod"/>
              <a:tabLst>
                <a:tab pos="577850" algn="l"/>
                <a:tab pos="578485" algn="l"/>
              </a:tabLst>
            </a:pP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Comunicación</a:t>
            </a:r>
            <a:endParaRPr sz="3600" dirty="0">
              <a:latin typeface="Arial"/>
              <a:cs typeface="Arial"/>
            </a:endParaRPr>
          </a:p>
          <a:p>
            <a:pPr marL="755015" indent="-742950">
              <a:lnSpc>
                <a:spcPct val="100000"/>
              </a:lnSpc>
              <a:spcBef>
                <a:spcPts val="30"/>
              </a:spcBef>
              <a:buFont typeface="+mj-lt"/>
              <a:buAutoNum type="arabicPeriod"/>
              <a:tabLst>
                <a:tab pos="577850" algn="l"/>
                <a:tab pos="578485" algn="l"/>
              </a:tabLst>
            </a:pP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contrato de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formación</a:t>
            </a:r>
            <a:endParaRPr sz="3600" dirty="0">
              <a:latin typeface="Arial"/>
              <a:cs typeface="Arial"/>
            </a:endParaRPr>
          </a:p>
          <a:p>
            <a:pPr marL="755015" indent="-742950">
              <a:lnSpc>
                <a:spcPct val="100000"/>
              </a:lnSpc>
              <a:spcBef>
                <a:spcPts val="55"/>
              </a:spcBef>
              <a:buFont typeface="+mj-lt"/>
              <a:buAutoNum type="arabicPeriod"/>
              <a:tabLst>
                <a:tab pos="577850" algn="l"/>
                <a:tab pos="578485" algn="l"/>
              </a:tabLst>
            </a:pP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Disciplinas 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materias 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impartidas</a:t>
            </a:r>
            <a:endParaRPr sz="3600" dirty="0">
              <a:latin typeface="Arial"/>
              <a:cs typeface="Arial"/>
            </a:endParaRPr>
          </a:p>
          <a:p>
            <a:pPr marL="755015" indent="-742950">
              <a:lnSpc>
                <a:spcPts val="4305"/>
              </a:lnSpc>
              <a:spcBef>
                <a:spcPts val="55"/>
              </a:spcBef>
              <a:buFont typeface="+mj-lt"/>
              <a:buAutoNum type="arabicPeriod"/>
              <a:tabLst>
                <a:tab pos="577850" algn="l"/>
                <a:tab pos="578485" algn="l"/>
              </a:tabLst>
            </a:pP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Enseñanza 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aprendizaje</a:t>
            </a:r>
            <a:endParaRPr sz="3600" dirty="0">
              <a:latin typeface="Arial"/>
              <a:cs typeface="Arial"/>
            </a:endParaRPr>
          </a:p>
          <a:p>
            <a:pPr marL="755015" indent="-742950">
              <a:lnSpc>
                <a:spcPts val="4305"/>
              </a:lnSpc>
              <a:buFont typeface="+mj-lt"/>
              <a:buAutoNum type="arabicPeriod"/>
              <a:tabLst>
                <a:tab pos="577850" algn="l"/>
                <a:tab pos="578485" algn="l"/>
              </a:tabLst>
            </a:pP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Metodologías</a:t>
            </a:r>
            <a:endParaRPr sz="3600" dirty="0">
              <a:latin typeface="Arial"/>
              <a:cs typeface="Arial"/>
            </a:endParaRPr>
          </a:p>
          <a:p>
            <a:pPr marL="755015" indent="-742950">
              <a:lnSpc>
                <a:spcPct val="100000"/>
              </a:lnSpc>
              <a:spcBef>
                <a:spcPts val="50"/>
              </a:spcBef>
              <a:buFont typeface="+mj-lt"/>
              <a:buAutoNum type="arabicPeriod"/>
              <a:tabLst>
                <a:tab pos="577850" algn="l"/>
                <a:tab pos="578485" algn="l"/>
              </a:tabLst>
            </a:pPr>
            <a:r>
              <a:rPr sz="3600" spc="-50" dirty="0" smtClean="0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lang="es-PE" sz="3600" spc="-50" dirty="0" err="1" smtClean="0">
                <a:solidFill>
                  <a:srgbClr val="FFFFFF"/>
                </a:solidFill>
                <a:latin typeface="Arial"/>
                <a:cs typeface="Arial"/>
              </a:rPr>
              <a:t>eo</a:t>
            </a:r>
            <a:endParaRPr sz="3600" dirty="0">
              <a:latin typeface="Arial"/>
              <a:cs typeface="Arial"/>
            </a:endParaRPr>
          </a:p>
          <a:p>
            <a:pPr marL="755015" indent="-742950">
              <a:lnSpc>
                <a:spcPct val="100000"/>
              </a:lnSpc>
              <a:spcBef>
                <a:spcPts val="35"/>
              </a:spcBef>
              <a:buFont typeface="+mj-lt"/>
              <a:buAutoNum type="arabicPeriod"/>
              <a:tabLst>
                <a:tab pos="577850" algn="l"/>
                <a:tab pos="578485" algn="l"/>
              </a:tabLst>
            </a:pPr>
            <a:r>
              <a:rPr sz="3600" spc="-204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reconstrucción de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ruta de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trabajo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00749" y="0"/>
            <a:ext cx="10303351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/>
          <p:cNvSpPr txBox="1">
            <a:spLocks noGrp="1"/>
          </p:cNvSpPr>
          <p:nvPr>
            <p:ph type="title"/>
          </p:nvPr>
        </p:nvSpPr>
        <p:spPr>
          <a:xfrm>
            <a:off x="427063" y="700052"/>
            <a:ext cx="7966398" cy="16780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b="1" spc="1175" dirty="0" smtClean="0"/>
              <a:t>E</a:t>
            </a:r>
            <a:r>
              <a:rPr lang="es-PE" sz="5400" b="1" spc="1175" dirty="0" smtClean="0"/>
              <a:t>STRATEGIA Y COMPETENCIAS</a:t>
            </a:r>
            <a:endParaRPr sz="5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964" y="1178468"/>
            <a:ext cx="6593840" cy="145334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spc="509" dirty="0" smtClean="0"/>
              <a:t>1. </a:t>
            </a:r>
            <a:r>
              <a:rPr sz="4800" spc="509" dirty="0" smtClean="0"/>
              <a:t>ESTABLECER </a:t>
            </a:r>
            <a:r>
              <a:rPr sz="4800" spc="545" dirty="0"/>
              <a:t>UNA </a:t>
            </a:r>
            <a:r>
              <a:rPr sz="4800" spc="480" dirty="0"/>
              <a:t>RELACIÓN 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659964" y="4126231"/>
            <a:ext cx="7912100" cy="48628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65735">
              <a:lnSpc>
                <a:spcPct val="100400"/>
              </a:lnSpc>
              <a:spcBef>
                <a:spcPts val="80"/>
              </a:spcBef>
            </a:pPr>
            <a:r>
              <a:rPr sz="4450" spc="25" dirty="0">
                <a:solidFill>
                  <a:srgbClr val="FFFFFF"/>
                </a:solidFill>
                <a:latin typeface="Arial"/>
                <a:cs typeface="Arial"/>
              </a:rPr>
              <a:t>El contacto </a:t>
            </a:r>
            <a:r>
              <a:rPr sz="4450" spc="-110" dirty="0">
                <a:solidFill>
                  <a:srgbClr val="FFFFFF"/>
                </a:solidFill>
                <a:latin typeface="Arial"/>
                <a:cs typeface="Arial"/>
              </a:rPr>
              <a:t>personal </a:t>
            </a:r>
            <a:r>
              <a:rPr sz="4450" spc="-100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4450" spc="12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4450" spc="15" dirty="0">
                <a:solidFill>
                  <a:srgbClr val="FFFFFF"/>
                </a:solidFill>
                <a:latin typeface="Arial"/>
                <a:cs typeface="Arial"/>
              </a:rPr>
              <a:t>primer </a:t>
            </a:r>
            <a:r>
              <a:rPr sz="4450" spc="-80" dirty="0">
                <a:solidFill>
                  <a:srgbClr val="FFFFFF"/>
                </a:solidFill>
                <a:latin typeface="Arial"/>
                <a:cs typeface="Arial"/>
              </a:rPr>
              <a:t>paso</a:t>
            </a:r>
            <a:endParaRPr sz="4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6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50" spc="-120" dirty="0">
                <a:solidFill>
                  <a:srgbClr val="FFFFFF"/>
                </a:solidFill>
                <a:latin typeface="Arial"/>
                <a:cs typeface="Arial"/>
              </a:rPr>
              <a:t>Más </a:t>
            </a:r>
            <a:r>
              <a:rPr sz="4450" spc="10" dirty="0">
                <a:solidFill>
                  <a:srgbClr val="FFFFFF"/>
                </a:solidFill>
                <a:latin typeface="Arial"/>
                <a:cs typeface="Arial"/>
              </a:rPr>
              <a:t>difícil </a:t>
            </a:r>
            <a:r>
              <a:rPr sz="4450" spc="-2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450" spc="-100" dirty="0">
                <a:solidFill>
                  <a:srgbClr val="FFFFFF"/>
                </a:solidFill>
                <a:latin typeface="Arial"/>
                <a:cs typeface="Arial"/>
              </a:rPr>
              <a:t>distancia</a:t>
            </a:r>
            <a:endParaRPr sz="4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5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</a:pPr>
            <a:r>
              <a:rPr sz="4450" spc="-175" dirty="0" err="1">
                <a:solidFill>
                  <a:srgbClr val="FFFFFF"/>
                </a:solidFill>
                <a:latin typeface="Arial"/>
                <a:cs typeface="Arial"/>
              </a:rPr>
              <a:t>Puede</a:t>
            </a:r>
            <a:r>
              <a:rPr sz="445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50" spc="-40" dirty="0" err="1" smtClean="0">
                <a:solidFill>
                  <a:srgbClr val="FFFFFF"/>
                </a:solidFill>
                <a:latin typeface="Arial"/>
                <a:cs typeface="Arial"/>
              </a:rPr>
              <a:t>ayudar</a:t>
            </a:r>
            <a:r>
              <a:rPr sz="4450" spc="1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50" spc="1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4450" spc="-110" dirty="0" err="1">
                <a:solidFill>
                  <a:srgbClr val="FFFFFF"/>
                </a:solidFill>
                <a:latin typeface="Arial"/>
                <a:cs typeface="Arial"/>
              </a:rPr>
              <a:t>proximidad</a:t>
            </a:r>
            <a:r>
              <a:rPr sz="445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450" spc="-110" dirty="0" err="1" smtClean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4450" spc="-6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50" spc="-60" dirty="0">
                <a:solidFill>
                  <a:srgbClr val="FFFFFF"/>
                </a:solidFill>
                <a:latin typeface="Arial"/>
                <a:cs typeface="Arial"/>
              </a:rPr>
              <a:t>edad </a:t>
            </a:r>
            <a:r>
              <a:rPr sz="4450" spc="-254" dirty="0">
                <a:solidFill>
                  <a:srgbClr val="FFFFFF"/>
                </a:solidFill>
                <a:latin typeface="Arial"/>
                <a:cs typeface="Arial"/>
              </a:rPr>
              <a:t>y el </a:t>
            </a:r>
            <a:r>
              <a:rPr lang="en-US" sz="4450" spc="-254" dirty="0" err="1" smtClean="0">
                <a:solidFill>
                  <a:srgbClr val="FFFFFF"/>
                </a:solidFill>
                <a:latin typeface="Arial"/>
                <a:cs typeface="Arial"/>
              </a:rPr>
              <a:t>rol</a:t>
            </a:r>
            <a:r>
              <a:rPr sz="4450" spc="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50" spc="95" dirty="0">
                <a:solidFill>
                  <a:srgbClr val="FFFFFF"/>
                </a:solidFill>
                <a:latin typeface="Arial"/>
                <a:cs typeface="Arial"/>
              </a:rPr>
              <a:t>de mentor</a:t>
            </a:r>
            <a:endParaRPr sz="44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52050" y="0"/>
            <a:ext cx="10052050" cy="11303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3102" y="2887464"/>
            <a:ext cx="10770547" cy="6882011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 marR="2917190">
              <a:lnSpc>
                <a:spcPts val="4770"/>
              </a:lnSpc>
              <a:spcBef>
                <a:spcPts val="5"/>
              </a:spcBef>
            </a:pPr>
            <a:r>
              <a:rPr lang="es-PE" sz="4000" spc="-10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empezar es importante presentarse: </a:t>
            </a:r>
          </a:p>
          <a:p>
            <a:pPr marL="12700" marR="2917190">
              <a:lnSpc>
                <a:spcPts val="4770"/>
              </a:lnSpc>
              <a:spcBef>
                <a:spcPts val="5"/>
              </a:spcBef>
            </a:pPr>
            <a:r>
              <a:rPr sz="4000" b="1" spc="-105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sz="4000" b="1" spc="-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 </a:t>
            </a:r>
            <a:r>
              <a:rPr sz="4000" b="1" spc="-3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</a:t>
            </a:r>
            <a:r>
              <a:rPr sz="4000" b="1" spc="-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dar?  </a:t>
            </a:r>
            <a:r>
              <a:rPr sz="4000" b="1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</a:t>
            </a:r>
            <a:r>
              <a:rPr sz="4000" b="1" spc="-13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presentarse</a:t>
            </a:r>
            <a:r>
              <a:rPr sz="4000" b="1" spc="-135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000" b="1" spc="-16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7850" indent="-565785">
              <a:lnSpc>
                <a:spcPts val="4485"/>
              </a:lnSpc>
              <a:buFont typeface="Wingdings"/>
              <a:buChar char=""/>
              <a:tabLst>
                <a:tab pos="578485" algn="l"/>
              </a:tabLst>
            </a:pPr>
            <a:r>
              <a:rPr sz="4000" spc="-16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sz="4000" spc="-1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eres </a:t>
            </a:r>
            <a:r>
              <a:rPr sz="4000" spc="-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sz="4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amigo.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7850" indent="-565785">
              <a:lnSpc>
                <a:spcPts val="5105"/>
              </a:lnSpc>
              <a:buFont typeface="Wingdings"/>
              <a:buChar char=""/>
              <a:tabLst>
                <a:tab pos="578485" algn="l"/>
              </a:tabLst>
            </a:pPr>
            <a:r>
              <a:rPr sz="4000" spc="-1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sz="4000" spc="-17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eres</a:t>
            </a:r>
            <a:r>
              <a:rPr sz="4000" spc="-1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110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profesor</a:t>
            </a:r>
            <a:endParaRPr lang="en-US" sz="4000" spc="-114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>
              <a:lnSpc>
                <a:spcPts val="5105"/>
              </a:lnSpc>
              <a:tabLst>
                <a:tab pos="578485" algn="l"/>
              </a:tabLst>
            </a:pPr>
            <a:r>
              <a:rPr sz="4000" spc="-114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1515" indent="-679450">
              <a:lnSpc>
                <a:spcPts val="5055"/>
              </a:lnSpc>
              <a:spcBef>
                <a:spcPts val="4315"/>
              </a:spcBef>
              <a:buFont typeface="Wingdings"/>
              <a:buChar char=""/>
              <a:tabLst>
                <a:tab pos="691515" algn="l"/>
                <a:tab pos="692150" algn="l"/>
              </a:tabLst>
            </a:pPr>
            <a:r>
              <a:rPr sz="4000" spc="-20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sz="4000" spc="-12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joven</a:t>
            </a:r>
            <a:r>
              <a:rPr sz="40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55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</a:t>
            </a:r>
            <a:r>
              <a:rPr lang="en-US" sz="4000" spc="-55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4000" spc="-55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1515" indent="-679450">
              <a:lnSpc>
                <a:spcPts val="4820"/>
              </a:lnSpc>
              <a:buFont typeface="Wingdings"/>
              <a:buChar char=""/>
              <a:tabLst>
                <a:tab pos="691515" algn="l"/>
                <a:tab pos="692150" algn="l"/>
              </a:tabLst>
            </a:pPr>
            <a:r>
              <a:rPr sz="4000" spc="-1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 </a:t>
            </a:r>
            <a:r>
              <a:rPr sz="4000" spc="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sz="4000" spc="-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1515" indent="-679450">
              <a:lnSpc>
                <a:spcPts val="5105"/>
              </a:lnSpc>
              <a:buFont typeface="Wingdings"/>
              <a:buChar char=""/>
              <a:tabLst>
                <a:tab pos="691515" algn="l"/>
                <a:tab pos="692150" algn="l"/>
              </a:tabLst>
            </a:pPr>
            <a:r>
              <a:rPr sz="40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 </a:t>
            </a:r>
            <a:r>
              <a:rPr sz="4000" spc="-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36870" y="0"/>
            <a:ext cx="1016722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659964" y="1178468"/>
            <a:ext cx="6593840" cy="145334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spc="509" dirty="0" smtClean="0"/>
              <a:t>1. </a:t>
            </a:r>
            <a:r>
              <a:rPr sz="4800" spc="509" dirty="0" smtClean="0"/>
              <a:t>ESTABLECER </a:t>
            </a:r>
            <a:r>
              <a:rPr sz="4800" spc="545" dirty="0"/>
              <a:t>UNA </a:t>
            </a:r>
            <a:r>
              <a:rPr sz="4800" spc="480" dirty="0"/>
              <a:t>RELACIÓN 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8085" y="4054475"/>
            <a:ext cx="7769565" cy="27547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IDENTIDAD</a:t>
            </a:r>
            <a:endParaRPr sz="38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710"/>
              </a:spcBef>
            </a:pPr>
            <a:r>
              <a:rPr sz="3850" spc="-5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FUNCIONES DE </a:t>
            </a:r>
            <a:r>
              <a:rPr lang="es-PE" sz="3850" spc="-5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sz="3850" spc="-1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TUTORÍA</a:t>
            </a:r>
            <a:endParaRPr sz="38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80300"/>
              </a:lnSpc>
              <a:spcBef>
                <a:spcPts val="80"/>
              </a:spcBef>
            </a:pPr>
            <a:r>
              <a:rPr sz="3850" spc="-6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ESTRATEGIAS </a:t>
            </a:r>
            <a:r>
              <a:rPr sz="3850" spc="-1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PE" sz="3850" spc="-1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COMPETENCIAS </a:t>
            </a:r>
            <a:endParaRPr sz="38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052050" y="71170"/>
            <a:ext cx="10052050" cy="11166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9963" y="3121863"/>
            <a:ext cx="10166985" cy="7288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-240" dirty="0">
                <a:solidFill>
                  <a:schemeClr val="bg1"/>
                </a:solidFill>
                <a:latin typeface="Arial"/>
                <a:cs typeface="Arial"/>
              </a:rPr>
              <a:t>¿Con </a:t>
            </a:r>
            <a:r>
              <a:rPr sz="4250" b="1" spc="-35" dirty="0">
                <a:solidFill>
                  <a:schemeClr val="bg1"/>
                </a:solidFill>
                <a:latin typeface="Arial"/>
                <a:cs typeface="Arial"/>
              </a:rPr>
              <a:t>quién </a:t>
            </a:r>
            <a:r>
              <a:rPr sz="4250" b="1" spc="-90" dirty="0">
                <a:solidFill>
                  <a:schemeClr val="bg1"/>
                </a:solidFill>
                <a:latin typeface="Arial"/>
                <a:cs typeface="Arial"/>
              </a:rPr>
              <a:t>crees que </a:t>
            </a:r>
            <a:r>
              <a:rPr sz="4250" b="1" spc="60" dirty="0" err="1">
                <a:solidFill>
                  <a:schemeClr val="bg1"/>
                </a:solidFill>
                <a:latin typeface="Arial"/>
                <a:cs typeface="Arial"/>
              </a:rPr>
              <a:t>estás</a:t>
            </a:r>
            <a:r>
              <a:rPr sz="4250" b="1" spc="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250" b="1" spc="-114" dirty="0" err="1" smtClean="0">
                <a:solidFill>
                  <a:schemeClr val="bg1"/>
                </a:solidFill>
                <a:latin typeface="Arial"/>
                <a:cs typeface="Arial"/>
              </a:rPr>
              <a:t>trabajando</a:t>
            </a:r>
            <a:r>
              <a:rPr sz="4250" b="1" spc="-114" dirty="0" smtClean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s-PE" sz="425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554355" indent="-542290">
              <a:lnSpc>
                <a:spcPts val="4660"/>
              </a:lnSpc>
              <a:buFont typeface="Wingdings"/>
              <a:buChar char=""/>
              <a:tabLst>
                <a:tab pos="554990" algn="l"/>
              </a:tabLst>
            </a:pPr>
            <a:endParaRPr lang="es-PE" sz="4250" spc="-8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554355" indent="-542290">
              <a:lnSpc>
                <a:spcPts val="4660"/>
              </a:lnSpc>
              <a:buFont typeface="Wingdings"/>
              <a:buChar char=""/>
              <a:tabLst>
                <a:tab pos="554990" algn="l"/>
              </a:tabLst>
            </a:pPr>
            <a:r>
              <a:rPr sz="4250" spc="-85" dirty="0" err="1" smtClean="0">
                <a:solidFill>
                  <a:srgbClr val="FFFFFF"/>
                </a:solidFill>
                <a:latin typeface="Arial"/>
                <a:cs typeface="Arial"/>
              </a:rPr>
              <a:t>Preadolescentes</a:t>
            </a:r>
            <a:endParaRPr sz="4250" dirty="0">
              <a:latin typeface="Arial"/>
              <a:cs typeface="Arial"/>
            </a:endParaRPr>
          </a:p>
          <a:p>
            <a:pPr marL="554355" indent="-542290">
              <a:lnSpc>
                <a:spcPts val="4660"/>
              </a:lnSpc>
              <a:buFont typeface="Wingdings"/>
              <a:buChar char=""/>
              <a:tabLst>
                <a:tab pos="554990" algn="l"/>
              </a:tabLst>
            </a:pPr>
            <a:r>
              <a:rPr sz="4250" spc="-240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4250" spc="35" dirty="0">
                <a:solidFill>
                  <a:srgbClr val="FFFFFF"/>
                </a:solidFill>
                <a:latin typeface="Arial"/>
                <a:cs typeface="Arial"/>
              </a:rPr>
              <a:t>dificultades </a:t>
            </a:r>
            <a:r>
              <a:rPr sz="4250" spc="-22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4250" spc="10" dirty="0">
                <a:solidFill>
                  <a:srgbClr val="FFFFFF"/>
                </a:solidFill>
                <a:latin typeface="Arial"/>
                <a:cs typeface="Arial"/>
              </a:rPr>
              <a:t>problemas </a:t>
            </a:r>
            <a:r>
              <a:rPr sz="4250" spc="-60" dirty="0">
                <a:solidFill>
                  <a:srgbClr val="FFFFFF"/>
                </a:solidFill>
                <a:latin typeface="Arial"/>
                <a:cs typeface="Arial"/>
              </a:rPr>
              <a:t>sociales y </a:t>
            </a:r>
            <a:r>
              <a:rPr sz="4250" spc="-60" dirty="0" err="1" smtClean="0">
                <a:solidFill>
                  <a:srgbClr val="FFFFFF"/>
                </a:solidFill>
                <a:latin typeface="Arial"/>
                <a:cs typeface="Arial"/>
              </a:rPr>
              <a:t>familiares</a:t>
            </a:r>
            <a:endParaRPr sz="4250" dirty="0">
              <a:latin typeface="Arial"/>
              <a:cs typeface="Arial"/>
            </a:endParaRPr>
          </a:p>
          <a:p>
            <a:pPr marL="12700" marR="1014094">
              <a:lnSpc>
                <a:spcPts val="4610"/>
              </a:lnSpc>
              <a:spcBef>
                <a:spcPts val="320"/>
              </a:spcBef>
              <a:buFont typeface="Wingdings"/>
              <a:buChar char=""/>
              <a:tabLst>
                <a:tab pos="554990" algn="l"/>
              </a:tabLst>
            </a:pPr>
            <a:r>
              <a:rPr sz="4250" spc="-70" dirty="0">
                <a:solidFill>
                  <a:srgbClr val="FFFFFF"/>
                </a:solidFill>
                <a:latin typeface="Arial"/>
                <a:cs typeface="Arial"/>
              </a:rPr>
              <a:t>Niños </a:t>
            </a:r>
            <a:r>
              <a:rPr sz="4250" spc="6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4250" spc="-25" dirty="0">
                <a:solidFill>
                  <a:srgbClr val="FFFFFF"/>
                </a:solidFill>
                <a:latin typeface="Arial"/>
                <a:cs typeface="Arial"/>
              </a:rPr>
              <a:t>familias </a:t>
            </a:r>
            <a:r>
              <a:rPr sz="4250" spc="20" dirty="0" err="1">
                <a:solidFill>
                  <a:srgbClr val="FFFFFF"/>
                </a:solidFill>
                <a:latin typeface="Arial"/>
                <a:cs typeface="Arial"/>
              </a:rPr>
              <a:t>inmigrantes</a:t>
            </a:r>
            <a:r>
              <a:rPr sz="425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-80" dirty="0" smtClean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lang="en-US" sz="4250" spc="-80" dirty="0" smtClean="0">
                <a:solidFill>
                  <a:srgbClr val="FFFFFF"/>
                </a:solidFill>
                <a:latin typeface="Arial"/>
                <a:cs typeface="Arial"/>
              </a:rPr>
              <a:t> 	</a:t>
            </a:r>
            <a:r>
              <a:rPr lang="en-US" sz="4250" spc="-80" dirty="0" err="1" smtClean="0">
                <a:solidFill>
                  <a:srgbClr val="FFFFFF"/>
                </a:solidFill>
                <a:latin typeface="Arial"/>
                <a:cs typeface="Arial"/>
              </a:rPr>
              <a:t>dificultades</a:t>
            </a:r>
            <a:r>
              <a:rPr lang="en-US" sz="4250" spc="-80" dirty="0" smtClean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4250" spc="-35" dirty="0" err="1" smtClean="0">
                <a:solidFill>
                  <a:srgbClr val="FFFFFF"/>
                </a:solidFill>
                <a:latin typeface="Arial"/>
                <a:cs typeface="Arial"/>
              </a:rPr>
              <a:t>lingüísticas</a:t>
            </a:r>
            <a:r>
              <a:rPr sz="4250" spc="-3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4250" dirty="0">
              <a:latin typeface="Arial"/>
              <a:cs typeface="Arial"/>
            </a:endParaRPr>
          </a:p>
          <a:p>
            <a:pPr marL="554355" indent="-542290">
              <a:lnSpc>
                <a:spcPts val="4315"/>
              </a:lnSpc>
              <a:buFont typeface="Wingdings"/>
              <a:buChar char=""/>
              <a:tabLst>
                <a:tab pos="554990" algn="l"/>
              </a:tabLst>
            </a:pPr>
            <a:r>
              <a:rPr sz="4250" spc="-105" dirty="0">
                <a:solidFill>
                  <a:srgbClr val="FFFFFF"/>
                </a:solidFill>
                <a:latin typeface="Arial"/>
                <a:cs typeface="Arial"/>
              </a:rPr>
              <a:t>Necesidades </a:t>
            </a:r>
            <a:r>
              <a:rPr sz="4250" spc="-65" dirty="0">
                <a:solidFill>
                  <a:srgbClr val="FFFFFF"/>
                </a:solidFill>
                <a:latin typeface="Arial"/>
                <a:cs typeface="Arial"/>
              </a:rPr>
              <a:t>educativas </a:t>
            </a:r>
            <a:r>
              <a:rPr sz="4250" spc="-95" dirty="0">
                <a:solidFill>
                  <a:srgbClr val="FFFFFF"/>
                </a:solidFill>
                <a:latin typeface="Arial"/>
                <a:cs typeface="Arial"/>
              </a:rPr>
              <a:t>especiales </a:t>
            </a:r>
            <a:r>
              <a:rPr sz="4250" spc="-350" dirty="0">
                <a:solidFill>
                  <a:srgbClr val="FFFFFF"/>
                </a:solidFill>
                <a:latin typeface="Arial"/>
                <a:cs typeface="Arial"/>
              </a:rPr>
              <a:t>(BES)</a:t>
            </a:r>
            <a:endParaRPr sz="4250" dirty="0">
              <a:latin typeface="Arial"/>
              <a:cs typeface="Arial"/>
            </a:endParaRPr>
          </a:p>
          <a:p>
            <a:pPr marL="554355" indent="-542290">
              <a:lnSpc>
                <a:spcPts val="4610"/>
              </a:lnSpc>
              <a:buFont typeface="Wingdings"/>
              <a:buChar char=""/>
              <a:tabLst>
                <a:tab pos="554990" algn="l"/>
              </a:tabLst>
            </a:pPr>
            <a:r>
              <a:rPr sz="4250" spc="-35" dirty="0">
                <a:solidFill>
                  <a:srgbClr val="FFFFFF"/>
                </a:solidFill>
                <a:latin typeface="Arial"/>
                <a:cs typeface="Arial"/>
              </a:rPr>
              <a:t>Personas con capacidades </a:t>
            </a:r>
            <a:r>
              <a:rPr sz="4250" spc="-114" dirty="0">
                <a:solidFill>
                  <a:srgbClr val="FFFFFF"/>
                </a:solidFill>
                <a:latin typeface="Arial"/>
                <a:cs typeface="Arial"/>
              </a:rPr>
              <a:t>diferentes </a:t>
            </a:r>
            <a:r>
              <a:rPr sz="4250" spc="-380" dirty="0">
                <a:solidFill>
                  <a:srgbClr val="FFFFFF"/>
                </a:solidFill>
                <a:latin typeface="Arial"/>
                <a:cs typeface="Arial"/>
              </a:rPr>
              <a:t>(DVA)</a:t>
            </a:r>
            <a:endParaRPr sz="4250" dirty="0">
              <a:latin typeface="Arial"/>
              <a:cs typeface="Arial"/>
            </a:endParaRPr>
          </a:p>
          <a:p>
            <a:pPr marL="554355" indent="-542290">
              <a:lnSpc>
                <a:spcPts val="4855"/>
              </a:lnSpc>
              <a:buFont typeface="Wingdings"/>
              <a:buChar char=""/>
              <a:tabLst>
                <a:tab pos="554990" algn="l"/>
              </a:tabLst>
            </a:pPr>
            <a:r>
              <a:rPr sz="4250" spc="-30" dirty="0">
                <a:solidFill>
                  <a:srgbClr val="FFFFFF"/>
                </a:solidFill>
                <a:latin typeface="Arial"/>
                <a:cs typeface="Arial"/>
              </a:rPr>
              <a:t>Trastornos </a:t>
            </a:r>
            <a:r>
              <a:rPr sz="4250" spc="-80" dirty="0">
                <a:solidFill>
                  <a:srgbClr val="FFFFFF"/>
                </a:solidFill>
                <a:latin typeface="Arial"/>
                <a:cs typeface="Arial"/>
              </a:rPr>
              <a:t>específicos </a:t>
            </a:r>
            <a:r>
              <a:rPr sz="4250" spc="-45" dirty="0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sz="4250" spc="-45" dirty="0" err="1" smtClean="0">
                <a:solidFill>
                  <a:srgbClr val="FFFFFF"/>
                </a:solidFill>
                <a:latin typeface="Arial"/>
                <a:cs typeface="Arial"/>
              </a:rPr>
              <a:t>aprendizaje</a:t>
            </a:r>
            <a:r>
              <a:rPr lang="es-PE" sz="4250" spc="-45" dirty="0" smtClean="0">
                <a:solidFill>
                  <a:srgbClr val="FFFFFF"/>
                </a:solidFill>
                <a:latin typeface="Arial"/>
                <a:cs typeface="Arial"/>
              </a:rPr>
              <a:t> (TEA).</a:t>
            </a:r>
            <a:endParaRPr sz="42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2989" y="0"/>
            <a:ext cx="8221110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659964" y="1178468"/>
            <a:ext cx="6593840" cy="145334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spc="509" dirty="0" smtClean="0"/>
              <a:t>1. </a:t>
            </a:r>
            <a:r>
              <a:rPr sz="4800" spc="509" dirty="0" smtClean="0"/>
              <a:t>ESTABLECER </a:t>
            </a:r>
            <a:r>
              <a:rPr sz="4800" spc="545" dirty="0"/>
              <a:t>UNA </a:t>
            </a:r>
            <a:r>
              <a:rPr sz="4800" spc="480" dirty="0"/>
              <a:t>RELACIÓN </a:t>
            </a:r>
            <a:endParaRPr sz="4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1780" y="2231390"/>
            <a:ext cx="8688270" cy="27526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sz="4450" b="1" spc="705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comunicación </a:t>
            </a:r>
            <a:r>
              <a:rPr sz="4450" b="1" spc="1005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 </a:t>
            </a:r>
            <a:r>
              <a:rPr sz="4450" b="1" spc="24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es </a:t>
            </a:r>
            <a:r>
              <a:rPr sz="4450" b="1" spc="735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"lo que </a:t>
            </a:r>
            <a:r>
              <a:rPr sz="4450" b="1" spc="835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yo quería </a:t>
            </a:r>
            <a:r>
              <a:rPr sz="4450" b="1" spc="39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decir"</a:t>
            </a:r>
            <a:r>
              <a:rPr sz="4450" b="1" spc="409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sino </a:t>
            </a:r>
            <a:r>
              <a:rPr sz="4450" b="1" spc="75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"</a:t>
            </a:r>
            <a:r>
              <a:rPr sz="4450" b="1" spc="735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 que </a:t>
            </a:r>
            <a:r>
              <a:rPr sz="4450" b="1" spc="84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 </a:t>
            </a:r>
            <a:r>
              <a:rPr sz="4450" b="1" spc="840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otra</a:t>
            </a:r>
            <a:r>
              <a:rPr sz="4450" b="1" spc="84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sz="4450" b="1" spc="84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persona</a:t>
            </a:r>
            <a:r>
              <a:rPr lang="es-PE" sz="4450" b="1" spc="84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sz="4450" b="1" spc="670" dirty="0" err="1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entiende</a:t>
            </a:r>
            <a:r>
              <a:rPr sz="4450" b="1" spc="67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".</a:t>
            </a:r>
            <a:endParaRPr sz="445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632" y="5405104"/>
            <a:ext cx="8879205" cy="428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El acto </a:t>
            </a:r>
            <a:r>
              <a:rPr sz="3950" spc="-45" dirty="0" err="1">
                <a:solidFill>
                  <a:srgbClr val="FFFFFF"/>
                </a:solidFill>
                <a:latin typeface="Arial"/>
                <a:cs typeface="Arial"/>
              </a:rPr>
              <a:t>comunicativo</a:t>
            </a:r>
            <a:r>
              <a:rPr sz="3950" spc="-45" dirty="0" smtClean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4100" dirty="0"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buSzPct val="97468"/>
              <a:buFont typeface="Arial" panose="020B0604020202020204" pitchFamily="34" charset="0"/>
              <a:buChar char="•"/>
              <a:tabLst>
                <a:tab pos="189865" algn="l"/>
              </a:tabLst>
            </a:pP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está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relacionado con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contexto</a:t>
            </a:r>
            <a:endParaRPr sz="3950" dirty="0"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30"/>
              </a:spcBef>
              <a:buSzPct val="97468"/>
              <a:buFont typeface="Arial" panose="020B0604020202020204" pitchFamily="34" charset="0"/>
              <a:buChar char="•"/>
              <a:tabLst>
                <a:tab pos="290195" algn="l"/>
              </a:tabLst>
            </a:pP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3950" spc="-125" dirty="0">
                <a:solidFill>
                  <a:srgbClr val="FFFFFF"/>
                </a:solidFill>
                <a:latin typeface="Arial"/>
                <a:cs typeface="Arial"/>
              </a:rPr>
              <a:t>siempre 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3950" spc="-70" dirty="0">
                <a:solidFill>
                  <a:srgbClr val="FFFFFF"/>
                </a:solidFill>
                <a:latin typeface="Arial"/>
                <a:cs typeface="Arial"/>
              </a:rPr>
              <a:t>evento relacional</a:t>
            </a:r>
            <a:endParaRPr sz="3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s-PE" sz="3950" spc="-170" dirty="0" smtClean="0">
                <a:solidFill>
                  <a:srgbClr val="FFFFFF"/>
                </a:solidFill>
                <a:latin typeface="Arial"/>
                <a:cs typeface="Arial"/>
              </a:rPr>
              <a:t>En la comunicación, hay m</a:t>
            </a:r>
            <a:r>
              <a:rPr sz="3950" spc="-170" dirty="0" err="1" smtClean="0">
                <a:solidFill>
                  <a:srgbClr val="FFFFFF"/>
                </a:solidFill>
                <a:latin typeface="Arial"/>
                <a:cs typeface="Arial"/>
              </a:rPr>
              <a:t>ensajes</a:t>
            </a:r>
            <a:r>
              <a:rPr sz="3950" spc="-17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45" dirty="0" smtClean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lang="es-PE" sz="3950" spc="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 smtClean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sz="3950" spc="55" dirty="0" err="1" smtClean="0">
                <a:solidFill>
                  <a:srgbClr val="FFFFFF"/>
                </a:solidFill>
                <a:latin typeface="Arial"/>
                <a:cs typeface="Arial"/>
              </a:rPr>
              <a:t>contenido</a:t>
            </a:r>
            <a:r>
              <a:rPr sz="3950" spc="55" dirty="0" smtClean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lang="es-PE" sz="3950" spc="5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 err="1" smtClean="0">
                <a:solidFill>
                  <a:srgbClr val="FFFFFF"/>
                </a:solidFill>
                <a:latin typeface="Arial"/>
                <a:cs typeface="Arial"/>
              </a:rPr>
              <a:t>pero</a:t>
            </a:r>
            <a:r>
              <a:rPr sz="3950" spc="-9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Arial"/>
                <a:cs typeface="Arial"/>
              </a:rPr>
              <a:t>también </a:t>
            </a:r>
            <a:r>
              <a:rPr sz="3950" spc="45" dirty="0">
                <a:solidFill>
                  <a:srgbClr val="FFFFFF"/>
                </a:solidFill>
                <a:latin typeface="Arial"/>
                <a:cs typeface="Arial"/>
              </a:rPr>
              <a:t>mensajes de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sz="3950" dirty="0" err="1">
                <a:solidFill>
                  <a:srgbClr val="FFFFFF"/>
                </a:solidFill>
                <a:latin typeface="Arial"/>
                <a:cs typeface="Arial"/>
              </a:rPr>
              <a:t>relación</a:t>
            </a:r>
            <a:r>
              <a:rPr sz="3950" dirty="0" smtClean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lang="es-PE" sz="395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6870" y="0"/>
            <a:ext cx="10167229" cy="11308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59964" y="1178468"/>
            <a:ext cx="6593840" cy="707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kern="0" spc="509" dirty="0" smtClean="0"/>
              <a:t>2. COMUNICACIÓN</a:t>
            </a:r>
            <a:endParaRPr lang="es-PE" sz="4800" kern="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1659" y="2432461"/>
            <a:ext cx="9386988" cy="851617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09220">
              <a:lnSpc>
                <a:spcPct val="100400"/>
              </a:lnSpc>
              <a:spcBef>
                <a:spcPts val="80"/>
              </a:spcBef>
            </a:pPr>
            <a:r>
              <a:rPr sz="4400" b="1" spc="600" dirty="0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sz="4400" b="1" spc="760" dirty="0">
                <a:solidFill>
                  <a:srgbClr val="FFFFFF"/>
                </a:solidFill>
                <a:latin typeface="Trebuchet MS"/>
                <a:cs typeface="Trebuchet MS"/>
              </a:rPr>
              <a:t>criterios </a:t>
            </a:r>
            <a:r>
              <a:rPr sz="4400" b="1" spc="740" dirty="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sz="4400" b="1" spc="925" dirty="0">
                <a:solidFill>
                  <a:srgbClr val="FFFFFF"/>
                </a:solidFill>
                <a:latin typeface="Trebuchet MS"/>
                <a:cs typeface="Trebuchet MS"/>
              </a:rPr>
              <a:t>favorecen la </a:t>
            </a:r>
            <a:r>
              <a:rPr sz="4400" b="1" spc="705" dirty="0">
                <a:solidFill>
                  <a:srgbClr val="FFFFFF"/>
                </a:solidFill>
                <a:latin typeface="Trebuchet MS"/>
                <a:cs typeface="Trebuchet MS"/>
              </a:rPr>
              <a:t>comunicación</a:t>
            </a:r>
            <a:endParaRPr sz="4400" b="1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Escuchar 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sin juzgar</a:t>
            </a:r>
            <a:endParaRPr sz="3950" dirty="0">
              <a:latin typeface="Arial"/>
              <a:cs typeface="Arial"/>
            </a:endParaRPr>
          </a:p>
          <a:p>
            <a:pPr marL="114300" marR="2232025" indent="-102235">
              <a:lnSpc>
                <a:spcPct val="79700"/>
              </a:lnSpc>
              <a:spcBef>
                <a:spcPts val="3825"/>
              </a:spcBef>
            </a:pP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Comprensión 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empática o 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empatía</a:t>
            </a:r>
            <a:endParaRPr sz="3950" dirty="0">
              <a:latin typeface="Arial"/>
              <a:cs typeface="Arial"/>
            </a:endParaRPr>
          </a:p>
          <a:p>
            <a:pPr marL="12700">
              <a:lnSpc>
                <a:spcPts val="4260"/>
              </a:lnSpc>
              <a:spcBef>
                <a:spcPts val="2855"/>
              </a:spcBef>
            </a:pP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Congruencia</a:t>
            </a:r>
            <a:endParaRPr sz="3950" dirty="0">
              <a:latin typeface="Arial"/>
              <a:cs typeface="Arial"/>
            </a:endParaRPr>
          </a:p>
          <a:p>
            <a:pPr marL="577850" marR="1188085" indent="-565785">
              <a:lnSpc>
                <a:spcPts val="3800"/>
              </a:lnSpc>
              <a:spcBef>
                <a:spcPts val="430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40" dirty="0">
                <a:solidFill>
                  <a:srgbClr val="FFFFFF"/>
                </a:solidFill>
                <a:latin typeface="Arial"/>
                <a:cs typeface="Arial"/>
              </a:rPr>
              <a:t>entre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sz="3950" spc="-170" dirty="0">
                <a:solidFill>
                  <a:srgbClr val="FFFFFF"/>
                </a:solidFill>
                <a:latin typeface="Arial"/>
                <a:cs typeface="Arial"/>
              </a:rPr>
              <a:t>mensajes 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envía y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contenido </a:t>
            </a: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y la 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relación</a:t>
            </a:r>
            <a:endParaRPr sz="3950" dirty="0">
              <a:latin typeface="Arial"/>
              <a:cs typeface="Arial"/>
            </a:endParaRPr>
          </a:p>
          <a:p>
            <a:pPr marL="577850" marR="5080" indent="-565785">
              <a:lnSpc>
                <a:spcPct val="79700"/>
              </a:lnSpc>
              <a:spcBef>
                <a:spcPts val="50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40" dirty="0">
                <a:solidFill>
                  <a:srgbClr val="FFFFFF"/>
                </a:solidFill>
                <a:latin typeface="Arial"/>
                <a:cs typeface="Arial"/>
              </a:rPr>
              <a:t>entre 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los niveles </a:t>
            </a:r>
            <a:r>
              <a:rPr sz="3950" spc="-104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950" spc="-90" dirty="0">
                <a:solidFill>
                  <a:srgbClr val="FFFFFF"/>
                </a:solidFill>
                <a:latin typeface="Arial"/>
                <a:cs typeface="Arial"/>
              </a:rPr>
              <a:t>comunicación 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verbal </a:t>
            </a: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no verbal</a:t>
            </a:r>
            <a:endParaRPr sz="3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40"/>
              </a:spcBef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Autenticidad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08647" y="-15080"/>
            <a:ext cx="10095451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59964" y="1178468"/>
            <a:ext cx="6593840" cy="707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kern="0" spc="509" dirty="0" smtClean="0"/>
              <a:t>2. COMUNICACIÓN</a:t>
            </a:r>
            <a:endParaRPr lang="es-PE" sz="4800" kern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3250" y="2073275"/>
            <a:ext cx="9559290" cy="894360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68275" marR="704215">
              <a:lnSpc>
                <a:spcPct val="101400"/>
              </a:lnSpc>
              <a:spcBef>
                <a:spcPts val="70"/>
              </a:spcBef>
            </a:pPr>
            <a:r>
              <a:rPr sz="4200" b="1" spc="600" dirty="0">
                <a:solidFill>
                  <a:srgbClr val="FFFFFF"/>
                </a:solidFill>
                <a:latin typeface="Trebuchet MS"/>
                <a:cs typeface="Trebuchet MS"/>
              </a:rPr>
              <a:t>Algunas reglas del arte de escuchar</a:t>
            </a:r>
          </a:p>
          <a:p>
            <a:pPr marL="955040" marR="889635" indent="-942975">
              <a:lnSpc>
                <a:spcPct val="100800"/>
              </a:lnSpc>
              <a:spcBef>
                <a:spcPts val="2890"/>
              </a:spcBef>
              <a:buFont typeface="Wingdings"/>
              <a:buChar char=""/>
              <a:tabLst>
                <a:tab pos="954405" algn="l"/>
                <a:tab pos="955675" algn="l"/>
              </a:tabLst>
            </a:pP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No te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apresures </a:t>
            </a:r>
            <a:r>
              <a:rPr sz="3600" spc="-1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sacar </a:t>
            </a:r>
            <a:r>
              <a:rPr sz="3600" spc="-40" dirty="0" err="1">
                <a:solidFill>
                  <a:srgbClr val="FFFFFF"/>
                </a:solidFill>
                <a:latin typeface="Arial"/>
                <a:cs typeface="Arial"/>
              </a:rPr>
              <a:t>conclusiones</a:t>
            </a:r>
            <a:r>
              <a:rPr sz="3600" spc="-12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600" dirty="0" smtClean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"/>
            </a:pPr>
            <a:endParaRPr sz="3600" dirty="0">
              <a:latin typeface="Arial"/>
              <a:cs typeface="Arial"/>
            </a:endParaRPr>
          </a:p>
          <a:p>
            <a:pPr marL="955040" marR="2115185" indent="-942975">
              <a:lnSpc>
                <a:spcPct val="101200"/>
              </a:lnSpc>
              <a:spcBef>
                <a:spcPts val="5"/>
              </a:spcBef>
              <a:buFont typeface="Wingdings"/>
              <a:buChar char=""/>
              <a:tabLst>
                <a:tab pos="954405" algn="l"/>
                <a:tab pos="955675" algn="l"/>
              </a:tabLst>
            </a:pPr>
            <a:r>
              <a:rPr sz="3600" spc="-130" dirty="0" smtClean="0">
                <a:solidFill>
                  <a:srgbClr val="FFFFFF"/>
                </a:solidFill>
                <a:latin typeface="Arial"/>
                <a:cs typeface="Arial"/>
              </a:rPr>
              <a:t>Lo </a:t>
            </a:r>
            <a:r>
              <a:rPr sz="3600" spc="-13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ves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depende de 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perspectiva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en la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que te </a:t>
            </a:r>
            <a:r>
              <a:rPr sz="3600" spc="20" dirty="0" err="1">
                <a:solidFill>
                  <a:srgbClr val="FFFFFF"/>
                </a:solidFill>
                <a:latin typeface="Arial"/>
                <a:cs typeface="Arial"/>
              </a:rPr>
              <a:t>encuentres</a:t>
            </a:r>
            <a:r>
              <a:rPr sz="3600" spc="2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600" dirty="0" smtClean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</a:pPr>
            <a:endParaRPr sz="3600" dirty="0" smtClean="0">
              <a:latin typeface="Arial"/>
              <a:cs typeface="Arial"/>
            </a:endParaRPr>
          </a:p>
          <a:p>
            <a:pPr marL="955040" marR="5080" indent="-942975">
              <a:lnSpc>
                <a:spcPct val="101200"/>
              </a:lnSpc>
              <a:spcBef>
                <a:spcPts val="5"/>
              </a:spcBef>
              <a:buFont typeface="Wingdings"/>
              <a:buChar char=""/>
              <a:tabLst>
                <a:tab pos="954405" algn="l"/>
                <a:tab pos="955675" algn="l"/>
              </a:tabLst>
            </a:pPr>
            <a:r>
              <a:rPr sz="3600" spc="-340" dirty="0" smtClean="0">
                <a:solidFill>
                  <a:srgbClr val="FFFFFF"/>
                </a:solidFill>
                <a:latin typeface="Arial"/>
                <a:cs typeface="Arial"/>
              </a:rPr>
              <a:t>Si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quieres 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entender </a:t>
            </a:r>
            <a:r>
              <a:rPr sz="3600" spc="-125" dirty="0">
                <a:solidFill>
                  <a:srgbClr val="FFFFFF"/>
                </a:solidFill>
                <a:latin typeface="Arial"/>
                <a:cs typeface="Arial"/>
              </a:rPr>
              <a:t>lo que 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dice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otra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persona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tienes que </a:t>
            </a:r>
            <a:r>
              <a:rPr sz="3600" spc="-135" dirty="0">
                <a:solidFill>
                  <a:srgbClr val="FFFFFF"/>
                </a:solidFill>
                <a:latin typeface="Arial"/>
                <a:cs typeface="Arial"/>
              </a:rPr>
              <a:t>asumir </a:t>
            </a:r>
            <a:r>
              <a:rPr sz="3600" spc="-125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tiene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sus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razones 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pedirle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600" spc="-14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 ayude a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entender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cómo 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por qué.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Wingdings"/>
              <a:buChar char=""/>
            </a:pPr>
            <a:endParaRPr sz="3600" dirty="0">
              <a:latin typeface="Arial"/>
              <a:cs typeface="Arial"/>
            </a:endParaRPr>
          </a:p>
          <a:p>
            <a:pPr marL="955040" marR="1050290" indent="-942975">
              <a:lnSpc>
                <a:spcPct val="101200"/>
              </a:lnSpc>
              <a:buFont typeface="Wingdings"/>
              <a:buChar char=""/>
              <a:tabLst>
                <a:tab pos="954405" algn="l"/>
                <a:tab pos="955675" algn="l"/>
              </a:tabLst>
            </a:pP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Las emociones 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son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herramientas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cognitivas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95934" y="0"/>
            <a:ext cx="9708165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59964" y="1178468"/>
            <a:ext cx="6593840" cy="707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kern="0" spc="509" dirty="0" smtClean="0"/>
              <a:t>2. COMUNICACIÓN</a:t>
            </a:r>
            <a:endParaRPr lang="es-PE" sz="4800" kern="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0663" y="1862006"/>
            <a:ext cx="8751787" cy="88088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21765">
              <a:lnSpc>
                <a:spcPct val="100200"/>
              </a:lnSpc>
              <a:spcBef>
                <a:spcPts val="90"/>
              </a:spcBef>
            </a:pPr>
            <a:r>
              <a:rPr sz="4200" b="1" spc="600" dirty="0">
                <a:solidFill>
                  <a:srgbClr val="FFFFFF"/>
                </a:solidFill>
                <a:latin typeface="Trebuchet MS"/>
                <a:cs typeface="Trebuchet MS"/>
              </a:rPr>
              <a:t>La comunicación no verbal también es importante a distancia</a:t>
            </a:r>
          </a:p>
          <a:p>
            <a:pPr marL="12700">
              <a:lnSpc>
                <a:spcPts val="3750"/>
              </a:lnSpc>
              <a:spcBef>
                <a:spcPts val="400"/>
              </a:spcBef>
            </a:pPr>
            <a:endParaRPr lang="es-PE" sz="3000" spc="-18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ts val="3750"/>
              </a:lnSpc>
              <a:spcBef>
                <a:spcPts val="400"/>
              </a:spcBef>
            </a:pPr>
            <a:r>
              <a:rPr sz="3000" spc="-185" dirty="0" smtClean="0">
                <a:solidFill>
                  <a:srgbClr val="FFFFFF"/>
                </a:solidFill>
                <a:latin typeface="Arial"/>
                <a:cs typeface="Arial"/>
              </a:rPr>
              <a:t>Hay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controlar el </a:t>
            </a:r>
            <a:r>
              <a:rPr sz="3000" spc="-10" dirty="0" err="1" smtClean="0">
                <a:solidFill>
                  <a:srgbClr val="FFFFFF"/>
                </a:solidFill>
                <a:latin typeface="Arial"/>
                <a:cs typeface="Arial"/>
              </a:rPr>
              <a:t>tono</a:t>
            </a:r>
            <a:r>
              <a:rPr lang="es-PE" sz="3000" spc="-10" dirty="0" smtClean="0">
                <a:solidFill>
                  <a:srgbClr val="FFFFFF"/>
                </a:solidFill>
                <a:latin typeface="Arial"/>
                <a:cs typeface="Arial"/>
              </a:rPr>
              <a:t> de la voz</a:t>
            </a:r>
            <a:r>
              <a:rPr sz="3000" spc="-1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intensidad, </a:t>
            </a:r>
            <a:r>
              <a:rPr sz="3000" spc="-25" dirty="0" smtClean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velocidad,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las </a:t>
            </a:r>
            <a:r>
              <a:rPr sz="3000" spc="-125" dirty="0" err="1">
                <a:solidFill>
                  <a:srgbClr val="FFFFFF"/>
                </a:solidFill>
                <a:latin typeface="Arial"/>
                <a:cs typeface="Arial"/>
              </a:rPr>
              <a:t>pausas</a:t>
            </a:r>
            <a:r>
              <a:rPr sz="3000" spc="-125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es-PE" sz="3000" spc="-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45" dirty="0" smtClean="0">
                <a:solidFill>
                  <a:srgbClr val="FFFFFF"/>
                </a:solidFill>
                <a:latin typeface="Arial"/>
                <a:cs typeface="Arial"/>
              </a:rPr>
              <a:t>... 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(características </a:t>
            </a:r>
            <a:r>
              <a:rPr sz="3000" spc="-45" dirty="0" err="1">
                <a:solidFill>
                  <a:srgbClr val="FFFFFF"/>
                </a:solidFill>
                <a:latin typeface="Arial"/>
                <a:cs typeface="Arial"/>
              </a:rPr>
              <a:t>paralingüísticas</a:t>
            </a:r>
            <a:r>
              <a:rPr sz="3000" spc="-45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lang="es-PE" sz="3000" spc="-45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</a:p>
          <a:p>
            <a:pPr marL="12700">
              <a:lnSpc>
                <a:spcPts val="3750"/>
              </a:lnSpc>
              <a:spcBef>
                <a:spcPts val="400"/>
              </a:spcBef>
            </a:pPr>
            <a:r>
              <a:rPr lang="es-MX" sz="3000" dirty="0">
                <a:solidFill>
                  <a:schemeClr val="bg1"/>
                </a:solidFill>
                <a:latin typeface="Arial"/>
                <a:cs typeface="Arial"/>
              </a:rPr>
              <a:t>Presta </a:t>
            </a:r>
            <a:r>
              <a:rPr lang="es-MX" sz="3000" dirty="0" smtClean="0">
                <a:solidFill>
                  <a:schemeClr val="bg1"/>
                </a:solidFill>
                <a:latin typeface="Arial"/>
                <a:cs typeface="Arial"/>
              </a:rPr>
              <a:t>atención:</a:t>
            </a:r>
          </a:p>
          <a:p>
            <a:pPr marL="556895" indent="-544830">
              <a:spcBef>
                <a:spcPts val="400"/>
              </a:spcBef>
              <a:buFont typeface="Wingdings"/>
              <a:buChar char=""/>
              <a:tabLst>
                <a:tab pos="557530" algn="l"/>
              </a:tabLst>
            </a:pPr>
            <a:r>
              <a:rPr lang="es-MX" sz="3300" spc="20" dirty="0">
                <a:solidFill>
                  <a:srgbClr val="FFFFFF"/>
                </a:solidFill>
                <a:latin typeface="Arial"/>
                <a:cs typeface="Arial"/>
              </a:rPr>
              <a:t>la sonrisa es espontánea o simulada, el ceño fruncido (expresiones faciales)</a:t>
            </a:r>
          </a:p>
          <a:p>
            <a:pPr marL="556895" indent="-544830">
              <a:spcBef>
                <a:spcPts val="400"/>
              </a:spcBef>
              <a:buFont typeface="Wingdings"/>
              <a:buChar char=""/>
              <a:tabLst>
                <a:tab pos="557530" algn="l"/>
              </a:tabLst>
            </a:pPr>
            <a:r>
              <a:rPr lang="es-MX" sz="3300" spc="20" dirty="0">
                <a:solidFill>
                  <a:srgbClr val="FFFFFF"/>
                </a:solidFill>
                <a:latin typeface="Arial"/>
                <a:cs typeface="Arial"/>
              </a:rPr>
              <a:t> la mirada (dirección, reciprocidad, fijación de los ojos)</a:t>
            </a:r>
          </a:p>
          <a:p>
            <a:pPr marL="556895" indent="-544830">
              <a:spcBef>
                <a:spcPts val="400"/>
              </a:spcBef>
              <a:buFont typeface="Wingdings"/>
              <a:buChar char=""/>
              <a:tabLst>
                <a:tab pos="557530" algn="l"/>
              </a:tabLst>
            </a:pPr>
            <a:r>
              <a:rPr lang="es-MX" sz="3300" spc="20" dirty="0">
                <a:solidFill>
                  <a:srgbClr val="FFFFFF"/>
                </a:solidFill>
                <a:latin typeface="Arial"/>
                <a:cs typeface="Arial"/>
              </a:rPr>
              <a:t> los gestos: mímica, busto, cuerpo, postura en  el espacio</a:t>
            </a:r>
          </a:p>
          <a:p>
            <a:pPr marL="556895" indent="-544830">
              <a:spcBef>
                <a:spcPts val="400"/>
              </a:spcBef>
              <a:buFont typeface="Wingdings"/>
              <a:buChar char=""/>
              <a:tabLst>
                <a:tab pos="557530" algn="l"/>
              </a:tabLst>
            </a:pPr>
            <a:r>
              <a:rPr lang="es-MX" sz="3300" spc="20" dirty="0">
                <a:solidFill>
                  <a:srgbClr val="FFFFFF"/>
                </a:solidFill>
                <a:latin typeface="Arial"/>
                <a:cs typeface="Arial"/>
              </a:rPr>
              <a:t>la distancia y el uso del espacio (</a:t>
            </a:r>
            <a:r>
              <a:rPr lang="es-MX" sz="3300" spc="20" dirty="0" err="1">
                <a:solidFill>
                  <a:srgbClr val="FFFFFF"/>
                </a:solidFill>
                <a:latin typeface="Arial"/>
                <a:cs typeface="Arial"/>
              </a:rPr>
              <a:t>proxémica</a:t>
            </a:r>
            <a:r>
              <a:rPr lang="es-MX" sz="3300" spc="2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s-MX" sz="3300" spc="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36642" y="739447"/>
            <a:ext cx="9810832" cy="9829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59964" y="1178468"/>
            <a:ext cx="6593840" cy="707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kern="0" spc="509" dirty="0" smtClean="0"/>
              <a:t>2. COMUNICACIÓN</a:t>
            </a:r>
            <a:endParaRPr lang="es-PE" sz="4800" kern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365277" y="0"/>
            <a:ext cx="7738800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1583" y="2071424"/>
            <a:ext cx="10775950" cy="82452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838" marR="111760" indent="-85725" algn="just">
              <a:lnSpc>
                <a:spcPct val="100000"/>
              </a:lnSpc>
              <a:spcBef>
                <a:spcPts val="95"/>
              </a:spcBef>
            </a:pPr>
            <a:r>
              <a:rPr sz="2950" spc="-65" dirty="0">
                <a:solidFill>
                  <a:srgbClr val="FFFFFF"/>
                </a:solidFill>
                <a:latin typeface="Arial"/>
                <a:cs typeface="Arial"/>
              </a:rPr>
              <a:t>En el </a:t>
            </a:r>
            <a:r>
              <a:rPr sz="2950" spc="-125" dirty="0">
                <a:solidFill>
                  <a:srgbClr val="FFFFFF"/>
                </a:solidFill>
                <a:latin typeface="Arial"/>
                <a:cs typeface="Arial"/>
              </a:rPr>
              <a:t>aula, 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cada </a:t>
            </a: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sujeto, </a:t>
            </a:r>
            <a:r>
              <a:rPr sz="3300" spc="-80" dirty="0">
                <a:solidFill>
                  <a:srgbClr val="FFFFFF"/>
                </a:solidFill>
                <a:latin typeface="Arial"/>
                <a:cs typeface="Arial"/>
              </a:rPr>
              <a:t>profesor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o alumno,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entra </a:t>
            </a:r>
            <a:r>
              <a:rPr sz="3300" spc="20" dirty="0" err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3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75" dirty="0" err="1" smtClean="0">
                <a:solidFill>
                  <a:srgbClr val="FFFFFF"/>
                </a:solidFill>
                <a:latin typeface="Arial"/>
                <a:cs typeface="Arial"/>
              </a:rPr>
              <a:t>relación</a:t>
            </a:r>
            <a:r>
              <a:rPr lang="es-PE" sz="3300" spc="-7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80" dirty="0" smtClean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3300" spc="-8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300" spc="45" dirty="0">
                <a:solidFill>
                  <a:srgbClr val="FFFFFF"/>
                </a:solidFill>
                <a:latin typeface="Arial"/>
                <a:cs typeface="Arial"/>
              </a:rPr>
              <a:t>otro </a:t>
            </a:r>
            <a:r>
              <a:rPr sz="3300" spc="-80" dirty="0">
                <a:solidFill>
                  <a:srgbClr val="FFFFFF"/>
                </a:solidFill>
                <a:latin typeface="Arial"/>
                <a:cs typeface="Arial"/>
              </a:rPr>
              <a:t>con unas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expectativas, </a:t>
            </a:r>
            <a:r>
              <a:rPr sz="3300" spc="15" dirty="0">
                <a:solidFill>
                  <a:srgbClr val="FFFFFF"/>
                </a:solidFill>
                <a:latin typeface="Arial"/>
                <a:cs typeface="Arial"/>
              </a:rPr>
              <a:t>en su mayoría implícitas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esto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afecta</a:t>
            </a:r>
            <a:r>
              <a:rPr sz="3300" spc="-13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300" dirty="0">
              <a:latin typeface="Arial"/>
              <a:cs typeface="Arial"/>
            </a:endParaRPr>
          </a:p>
          <a:p>
            <a:pPr marL="1014095" lvl="1" indent="-544830" algn="just">
              <a:spcBef>
                <a:spcPts val="665"/>
              </a:spcBef>
              <a:buFont typeface="Wingdings"/>
              <a:buChar char=""/>
              <a:tabLst>
                <a:tab pos="557530" algn="l"/>
              </a:tabLst>
            </a:pPr>
            <a:r>
              <a:rPr sz="3300" spc="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forma en que </a:t>
            </a:r>
            <a:r>
              <a:rPr sz="3300" spc="3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3300" spc="-70" dirty="0">
                <a:solidFill>
                  <a:srgbClr val="FFFFFF"/>
                </a:solidFill>
                <a:latin typeface="Arial"/>
                <a:cs typeface="Arial"/>
              </a:rPr>
              <a:t>aprende</a:t>
            </a:r>
            <a:endParaRPr sz="3300" dirty="0">
              <a:latin typeface="Arial"/>
              <a:cs typeface="Arial"/>
            </a:endParaRPr>
          </a:p>
          <a:p>
            <a:pPr marL="1014095" lvl="1" indent="-544830" algn="just">
              <a:spcBef>
                <a:spcPts val="650"/>
              </a:spcBef>
              <a:buFont typeface="Wingdings"/>
              <a:buChar char=""/>
              <a:tabLst>
                <a:tab pos="557530" algn="l"/>
              </a:tabLst>
            </a:pPr>
            <a:r>
              <a:rPr sz="3300" spc="2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300" spc="-165" dirty="0">
                <a:solidFill>
                  <a:srgbClr val="FFFFFF"/>
                </a:solidFill>
                <a:latin typeface="Arial"/>
                <a:cs typeface="Arial"/>
              </a:rPr>
              <a:t>significado </a:t>
            </a:r>
            <a:r>
              <a:rPr sz="3300" spc="55" dirty="0">
                <a:solidFill>
                  <a:srgbClr val="FFFFFF"/>
                </a:solidFill>
                <a:latin typeface="Arial"/>
                <a:cs typeface="Arial"/>
              </a:rPr>
              <a:t>atribuido </a:t>
            </a:r>
            <a:r>
              <a:rPr sz="3300" spc="5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estudio</a:t>
            </a:r>
            <a:endParaRPr sz="3300" dirty="0">
              <a:latin typeface="Arial"/>
              <a:cs typeface="Arial"/>
            </a:endParaRPr>
          </a:p>
          <a:p>
            <a:pPr marL="1014095" marR="5080" lvl="1" indent="-544830" algn="just">
              <a:spcBef>
                <a:spcPts val="655"/>
              </a:spcBef>
              <a:buFont typeface="Wingdings"/>
              <a:buChar char=""/>
              <a:tabLst>
                <a:tab pos="557530" algn="l"/>
              </a:tabLst>
            </a:pP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Actitud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300" spc="-95" dirty="0">
                <a:solidFill>
                  <a:srgbClr val="FFFFFF"/>
                </a:solidFill>
                <a:latin typeface="Arial"/>
                <a:cs typeface="Arial"/>
              </a:rPr>
              <a:t>percepción </a:t>
            </a:r>
            <a:r>
              <a:rPr sz="3300" spc="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300" spc="-235" dirty="0">
                <a:solidFill>
                  <a:srgbClr val="FFFFFF"/>
                </a:solidFill>
                <a:latin typeface="Arial"/>
                <a:cs typeface="Arial"/>
              </a:rPr>
              <a:t>uno mismo </a:t>
            </a:r>
            <a:r>
              <a:rPr sz="3300" spc="-105" dirty="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aprendiz, </a:t>
            </a:r>
            <a:r>
              <a:rPr lang="es-PE" sz="3300" spc="-50" dirty="0" smtClean="0">
                <a:solidFill>
                  <a:srgbClr val="FFFFFF"/>
                </a:solidFill>
                <a:latin typeface="Arial"/>
                <a:cs typeface="Arial"/>
              </a:rPr>
              <a:t>más </a:t>
            </a:r>
            <a:r>
              <a:rPr sz="3300" spc="-50" dirty="0" smtClean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menos </a:t>
            </a:r>
            <a:r>
              <a:rPr sz="3300" spc="-70" dirty="0">
                <a:solidFill>
                  <a:srgbClr val="FFFFFF"/>
                </a:solidFill>
                <a:latin typeface="Arial"/>
                <a:cs typeface="Arial"/>
              </a:rPr>
              <a:t>capaz </a:t>
            </a:r>
            <a:r>
              <a:rPr sz="3300" spc="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aprender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(dificultades, </a:t>
            </a:r>
            <a:r>
              <a:rPr sz="3300" spc="-30" dirty="0" err="1">
                <a:solidFill>
                  <a:srgbClr val="FFFFFF"/>
                </a:solidFill>
                <a:latin typeface="Arial"/>
                <a:cs typeface="Arial"/>
              </a:rPr>
              <a:t>errores</a:t>
            </a:r>
            <a:r>
              <a:rPr sz="3300" spc="-30" dirty="0" smtClean="0">
                <a:solidFill>
                  <a:srgbClr val="FFFFFF"/>
                </a:solidFill>
                <a:latin typeface="Arial"/>
                <a:cs typeface="Arial"/>
              </a:rPr>
              <a:t>).</a:t>
            </a:r>
            <a:endParaRPr sz="4550" dirty="0">
              <a:latin typeface="Arial"/>
              <a:cs typeface="Arial"/>
            </a:endParaRPr>
          </a:p>
          <a:p>
            <a:pPr marR="410845" indent="11113">
              <a:lnSpc>
                <a:spcPct val="100000"/>
              </a:lnSpc>
            </a:pPr>
            <a:r>
              <a:rPr sz="3300" spc="-170" dirty="0">
                <a:solidFill>
                  <a:srgbClr val="FFFFFF"/>
                </a:solidFill>
                <a:latin typeface="Arial"/>
                <a:cs typeface="Arial"/>
              </a:rPr>
              <a:t>Incluso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para los </a:t>
            </a:r>
            <a:r>
              <a:rPr sz="3300" spc="70" dirty="0">
                <a:solidFill>
                  <a:srgbClr val="FFFFFF"/>
                </a:solidFill>
                <a:latin typeface="Arial"/>
                <a:cs typeface="Arial"/>
              </a:rPr>
              <a:t>tutores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y los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alumnos, las </a:t>
            </a:r>
            <a:r>
              <a:rPr sz="3300" b="1" spc="-40" dirty="0">
                <a:solidFill>
                  <a:srgbClr val="FFFFFF"/>
                </a:solidFill>
                <a:latin typeface="Arial"/>
                <a:cs typeface="Arial"/>
              </a:rPr>
              <a:t>expectativas </a:t>
            </a:r>
            <a:r>
              <a:rPr sz="3300" b="1" spc="15" dirty="0">
                <a:solidFill>
                  <a:srgbClr val="FFFFFF"/>
                </a:solidFill>
                <a:latin typeface="Arial"/>
                <a:cs typeface="Arial"/>
              </a:rPr>
              <a:t>implícitas</a:t>
            </a:r>
            <a:r>
              <a:rPr sz="3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110" dirty="0">
                <a:solidFill>
                  <a:srgbClr val="FFFFFF"/>
                </a:solidFill>
                <a:latin typeface="Arial"/>
                <a:cs typeface="Arial"/>
              </a:rPr>
              <a:t>pueden </a:t>
            </a:r>
            <a:r>
              <a:rPr sz="3300" spc="-105" dirty="0">
                <a:solidFill>
                  <a:srgbClr val="FFFFFF"/>
                </a:solidFill>
                <a:latin typeface="Arial"/>
                <a:cs typeface="Arial"/>
              </a:rPr>
              <a:t>generar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actitudes 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problemáticas.</a:t>
            </a:r>
            <a:endParaRPr sz="3300" dirty="0">
              <a:latin typeface="Arial"/>
              <a:cs typeface="Arial"/>
            </a:endParaRPr>
          </a:p>
          <a:p>
            <a:pPr marR="1004569" indent="11113">
              <a:lnSpc>
                <a:spcPct val="100000"/>
              </a:lnSpc>
              <a:spcBef>
                <a:spcPts val="645"/>
              </a:spcBef>
            </a:pPr>
            <a:r>
              <a:rPr sz="3300" spc="-155" dirty="0">
                <a:solidFill>
                  <a:srgbClr val="FFFFFF"/>
                </a:solidFill>
                <a:latin typeface="Arial"/>
                <a:cs typeface="Arial"/>
              </a:rPr>
              <a:t>¿Qué </a:t>
            </a:r>
            <a:r>
              <a:rPr sz="3300" spc="-55" dirty="0">
                <a:solidFill>
                  <a:srgbClr val="FFFFFF"/>
                </a:solidFill>
                <a:latin typeface="Arial"/>
                <a:cs typeface="Arial"/>
              </a:rPr>
              <a:t>espera </a:t>
            </a:r>
            <a:r>
              <a:rPr sz="3300" spc="3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alumno 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del tutor? </a:t>
            </a:r>
            <a:r>
              <a:rPr sz="3300" spc="-480" dirty="0" smtClean="0">
                <a:solidFill>
                  <a:srgbClr val="FFFFFF"/>
                </a:solidFill>
                <a:latin typeface="Arial"/>
                <a:cs typeface="Arial"/>
              </a:rPr>
              <a:t>¿</a:t>
            </a:r>
            <a:r>
              <a:rPr lang="es-PE" sz="3300" spc="-480" dirty="0" smtClean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3300" spc="90" dirty="0" smtClean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300" spc="70" dirty="0">
                <a:solidFill>
                  <a:srgbClr val="FFFFFF"/>
                </a:solidFill>
                <a:latin typeface="Arial"/>
                <a:cs typeface="Arial"/>
              </a:rPr>
              <a:t>tutor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sz="3300" spc="-90" dirty="0">
                <a:solidFill>
                  <a:srgbClr val="FFFFFF"/>
                </a:solidFill>
                <a:latin typeface="Arial"/>
                <a:cs typeface="Arial"/>
              </a:rPr>
              <a:t>alumno? </a:t>
            </a:r>
            <a:r>
              <a:rPr sz="3300" spc="-120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3300" spc="-80" dirty="0">
                <a:solidFill>
                  <a:srgbClr val="FFFFFF"/>
                </a:solidFill>
                <a:latin typeface="Arial"/>
                <a:cs typeface="Arial"/>
              </a:rPr>
              <a:t>dé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por </a:t>
            </a:r>
            <a:r>
              <a:rPr sz="3300" spc="-40" dirty="0">
                <a:solidFill>
                  <a:srgbClr val="FFFFFF"/>
                </a:solidFill>
                <a:latin typeface="Arial"/>
                <a:cs typeface="Arial"/>
              </a:rPr>
              <a:t>sentado 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300" dirty="0">
              <a:latin typeface="Arial"/>
              <a:cs typeface="Arial"/>
            </a:endParaRPr>
          </a:p>
          <a:p>
            <a:pPr marL="1014095" lvl="1" indent="-544830">
              <a:spcBef>
                <a:spcPts val="670"/>
              </a:spcBef>
              <a:buFont typeface="Wingdings"/>
              <a:buChar char=""/>
              <a:tabLst>
                <a:tab pos="556895" algn="l"/>
                <a:tab pos="557530" algn="l"/>
              </a:tabLst>
            </a:pP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necesidades de </a:t>
            </a:r>
            <a:r>
              <a:rPr sz="3300" spc="5" dirty="0">
                <a:solidFill>
                  <a:srgbClr val="FFFFFF"/>
                </a:solidFill>
                <a:latin typeface="Arial"/>
                <a:cs typeface="Arial"/>
              </a:rPr>
              <a:t>formación</a:t>
            </a:r>
            <a:endParaRPr sz="3300" dirty="0">
              <a:latin typeface="Arial"/>
              <a:cs typeface="Arial"/>
            </a:endParaRPr>
          </a:p>
          <a:p>
            <a:pPr marL="1014095" lvl="1" indent="-544830">
              <a:spcBef>
                <a:spcPts val="650"/>
              </a:spcBef>
              <a:buFont typeface="Wingdings"/>
              <a:buChar char=""/>
              <a:tabLst>
                <a:tab pos="556895" algn="l"/>
                <a:tab pos="557530" algn="l"/>
              </a:tabLst>
            </a:pPr>
            <a:r>
              <a:rPr lang="es-PE" sz="3300" spc="25" dirty="0" smtClean="0">
                <a:solidFill>
                  <a:srgbClr val="FFFFFF"/>
                </a:solidFill>
                <a:latin typeface="Arial"/>
                <a:cs typeface="Arial"/>
              </a:rPr>
              <a:t>funciones</a:t>
            </a:r>
            <a:endParaRPr sz="3300" dirty="0">
              <a:latin typeface="Arial"/>
              <a:cs typeface="Arial"/>
            </a:endParaRPr>
          </a:p>
          <a:p>
            <a:pPr marL="1014095" lvl="1" indent="-544830">
              <a:spcBef>
                <a:spcPts val="650"/>
              </a:spcBef>
              <a:buFont typeface="Wingdings"/>
              <a:buChar char=""/>
              <a:tabLst>
                <a:tab pos="556895" algn="l"/>
                <a:tab pos="557530" algn="l"/>
              </a:tabLst>
            </a:pPr>
            <a:r>
              <a:rPr lang="es-PE" sz="3300" spc="-80" dirty="0" smtClean="0">
                <a:solidFill>
                  <a:srgbClr val="FFFFFF"/>
                </a:solidFill>
                <a:latin typeface="Arial"/>
                <a:cs typeface="Arial"/>
              </a:rPr>
              <a:t>normas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59964" y="1178468"/>
            <a:ext cx="11068486" cy="7524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kern="0" spc="509" dirty="0"/>
              <a:t>3</a:t>
            </a:r>
            <a:r>
              <a:rPr lang="es-PE" sz="4800" kern="0" spc="509" dirty="0" smtClean="0"/>
              <a:t>. EL CONTRATO DE FORMACIÓN</a:t>
            </a:r>
            <a:endParaRPr lang="es-PE" sz="4800" kern="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9870" y="0"/>
            <a:ext cx="2021153" cy="2061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3950" y="2832030"/>
            <a:ext cx="17382490" cy="7332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903605" indent="-502920">
              <a:lnSpc>
                <a:spcPct val="119800"/>
              </a:lnSpc>
              <a:spcBef>
                <a:spcPts val="95"/>
              </a:spcBef>
            </a:pPr>
            <a:r>
              <a:rPr sz="3950" spc="15" dirty="0">
                <a:solidFill>
                  <a:srgbClr val="FFFFFF"/>
                </a:solidFill>
                <a:latin typeface="Garuda"/>
                <a:cs typeface="Garuda"/>
              </a:rPr>
              <a:t>๏ </a:t>
            </a:r>
            <a:r>
              <a:rPr sz="3950" spc="-260" dirty="0">
                <a:solidFill>
                  <a:srgbClr val="FFFFFF"/>
                </a:solidFill>
                <a:latin typeface="Arial"/>
                <a:cs typeface="Arial"/>
              </a:rPr>
              <a:t>Las </a:t>
            </a:r>
            <a:r>
              <a:rPr sz="3950" spc="-35" dirty="0" err="1">
                <a:solidFill>
                  <a:srgbClr val="FFFFFF"/>
                </a:solidFill>
                <a:latin typeface="Arial"/>
                <a:cs typeface="Arial"/>
              </a:rPr>
              <a:t>asignaturas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PE" sz="3950" spc="-100" dirty="0" smtClean="0">
                <a:solidFill>
                  <a:srgbClr val="FFFFFF"/>
                </a:solidFill>
                <a:latin typeface="Arial"/>
                <a:cs typeface="Arial"/>
              </a:rPr>
              <a:t>que se imparten</a:t>
            </a:r>
            <a:r>
              <a:rPr sz="3950" spc="-1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7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la escuela 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3950" spc="-90" dirty="0">
                <a:solidFill>
                  <a:srgbClr val="FFFFFF"/>
                </a:solidFill>
                <a:latin typeface="Arial"/>
                <a:cs typeface="Arial"/>
              </a:rPr>
              <a:t>componen 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muchas </a:t>
            </a:r>
            <a:r>
              <a:rPr sz="3950" spc="40" dirty="0">
                <a:solidFill>
                  <a:srgbClr val="FFFFFF"/>
                </a:solidFill>
                <a:latin typeface="Arial"/>
                <a:cs typeface="Arial"/>
              </a:rPr>
              <a:t>partes </a:t>
            </a:r>
            <a:r>
              <a:rPr sz="3950" spc="4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950" spc="20" dirty="0">
                <a:solidFill>
                  <a:srgbClr val="FFFFFF"/>
                </a:solidFill>
                <a:latin typeface="Arial"/>
                <a:cs typeface="Arial"/>
              </a:rPr>
              <a:t>varias 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disciplinas 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académicas </a:t>
            </a:r>
            <a:r>
              <a:rPr sz="3950" spc="-15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950" spc="-100" dirty="0">
                <a:solidFill>
                  <a:srgbClr val="FFFFFF"/>
                </a:solidFill>
                <a:latin typeface="Arial"/>
                <a:cs typeface="Arial"/>
              </a:rPr>
              <a:t>pertenecen </a:t>
            </a:r>
            <a:r>
              <a:rPr sz="3950" spc="-17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950" spc="20" dirty="0" err="1">
                <a:solidFill>
                  <a:srgbClr val="FFFFFF"/>
                </a:solidFill>
                <a:latin typeface="Arial"/>
                <a:cs typeface="Arial"/>
              </a:rPr>
              <a:t>varias</a:t>
            </a:r>
            <a:r>
              <a:rPr sz="395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75" dirty="0" err="1" smtClean="0">
                <a:solidFill>
                  <a:srgbClr val="FFFFFF"/>
                </a:solidFill>
                <a:latin typeface="Arial"/>
                <a:cs typeface="Arial"/>
              </a:rPr>
              <a:t>titulaciones</a:t>
            </a:r>
            <a:r>
              <a:rPr sz="3950" spc="-75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s-PE" sz="3950" dirty="0">
              <a:latin typeface="Arial"/>
              <a:cs typeface="Arial"/>
            </a:endParaRPr>
          </a:p>
          <a:p>
            <a:pPr marL="514984" marR="903605" indent="-502920">
              <a:lnSpc>
                <a:spcPct val="119800"/>
              </a:lnSpc>
              <a:spcBef>
                <a:spcPts val="95"/>
              </a:spcBef>
            </a:pPr>
            <a:r>
              <a:rPr lang="th-TH" sz="3950" spc="15" dirty="0">
                <a:solidFill>
                  <a:srgbClr val="FFFFFF"/>
                </a:solidFill>
                <a:latin typeface="Garuda"/>
                <a:cs typeface="Garuda"/>
              </a:rPr>
              <a:t>๏ </a:t>
            </a:r>
            <a:r>
              <a:rPr lang="es-PE" sz="3950" spc="-18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950" spc="-180" dirty="0" err="1" smtClean="0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sz="3950" spc="-18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disciplina </a:t>
            </a: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densa 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red </a:t>
            </a:r>
            <a:r>
              <a:rPr sz="3950" spc="4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relaciones </a:t>
            </a:r>
            <a:r>
              <a:rPr sz="3950" spc="40" dirty="0">
                <a:solidFill>
                  <a:srgbClr val="FFFFFF"/>
                </a:solidFill>
                <a:latin typeface="Arial"/>
                <a:cs typeface="Arial"/>
              </a:rPr>
              <a:t>entre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conceptos, </a:t>
            </a:r>
            <a:r>
              <a:rPr sz="3950" spc="-70" dirty="0">
                <a:solidFill>
                  <a:srgbClr val="FFFFFF"/>
                </a:solidFill>
                <a:latin typeface="Arial"/>
                <a:cs typeface="Arial"/>
              </a:rPr>
              <a:t>cada uno de los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cuales </a:t>
            </a:r>
            <a:r>
              <a:rPr sz="3950" spc="-75" dirty="0">
                <a:solidFill>
                  <a:srgbClr val="FFFFFF"/>
                </a:solidFill>
                <a:latin typeface="Arial"/>
                <a:cs typeface="Arial"/>
              </a:rPr>
              <a:t>sólo 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encuentra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su 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significado </a:t>
            </a:r>
            <a:r>
              <a:rPr sz="3950" spc="-60" dirty="0">
                <a:solidFill>
                  <a:srgbClr val="FFFFFF"/>
                </a:solidFill>
                <a:latin typeface="Arial"/>
                <a:cs typeface="Arial"/>
              </a:rPr>
              <a:t>único </a:t>
            </a:r>
            <a:r>
              <a:rPr sz="3950" spc="45" dirty="0">
                <a:solidFill>
                  <a:srgbClr val="FFFFFF"/>
                </a:solidFill>
                <a:latin typeface="Arial"/>
                <a:cs typeface="Arial"/>
              </a:rPr>
              <a:t>dentro de 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teoría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determinada</a:t>
            </a:r>
            <a:r>
              <a:rPr sz="3950" spc="15" dirty="0">
                <a:solidFill>
                  <a:srgbClr val="FFFFFF"/>
                </a:solidFill>
                <a:latin typeface="Garuda"/>
                <a:cs typeface="Garuda"/>
              </a:rPr>
              <a:t>. </a:t>
            </a:r>
            <a:r>
              <a:rPr sz="3950" spc="-150" dirty="0">
                <a:solidFill>
                  <a:srgbClr val="FFFFFF"/>
                </a:solidFill>
                <a:latin typeface="Arial"/>
                <a:cs typeface="Arial"/>
              </a:rPr>
              <a:t>Cada 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teoría 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basa </a:t>
            </a:r>
            <a:r>
              <a:rPr sz="3950" spc="-175" dirty="0">
                <a:solidFill>
                  <a:srgbClr val="FFFFFF"/>
                </a:solidFill>
                <a:latin typeface="Arial"/>
                <a:cs typeface="Arial"/>
              </a:rPr>
              <a:t>en conceptos </a:t>
            </a:r>
            <a:r>
              <a:rPr sz="3950" spc="-60" dirty="0">
                <a:solidFill>
                  <a:srgbClr val="FFFFFF"/>
                </a:solidFill>
                <a:latin typeface="Arial"/>
                <a:cs typeface="Arial"/>
              </a:rPr>
              <a:t>clave 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(nodos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conceptuales) </a:t>
            </a:r>
            <a:r>
              <a:rPr sz="3950" spc="-9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los que se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derivan 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las </a:t>
            </a:r>
            <a:r>
              <a:rPr sz="3950" spc="35" dirty="0" err="1" smtClean="0">
                <a:solidFill>
                  <a:srgbClr val="FFFFFF"/>
                </a:solidFill>
                <a:latin typeface="Arial"/>
                <a:cs typeface="Arial"/>
              </a:rPr>
              <a:t>demás</a:t>
            </a:r>
            <a:r>
              <a:rPr sz="3950" spc="35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s-PE" sz="3950" dirty="0">
              <a:latin typeface="Arial"/>
              <a:cs typeface="Arial"/>
            </a:endParaRPr>
          </a:p>
          <a:p>
            <a:pPr marL="514984" marR="903605" indent="-502920">
              <a:lnSpc>
                <a:spcPct val="119800"/>
              </a:lnSpc>
              <a:spcBef>
                <a:spcPts val="95"/>
              </a:spcBef>
            </a:pPr>
            <a:r>
              <a:rPr lang="th-TH" sz="3950" spc="15" dirty="0">
                <a:solidFill>
                  <a:srgbClr val="FFFFFF"/>
                </a:solidFill>
                <a:latin typeface="Garuda"/>
                <a:cs typeface="Garuda"/>
              </a:rPr>
              <a:t>๏ </a:t>
            </a:r>
            <a:r>
              <a:rPr sz="3950" spc="240" dirty="0" smtClean="0">
                <a:solidFill>
                  <a:srgbClr val="FFFFFF"/>
                </a:solidFill>
                <a:latin typeface="Garuda"/>
                <a:cs typeface="Garuda"/>
              </a:rPr>
              <a:t>P</a:t>
            </a:r>
            <a:r>
              <a:rPr sz="3950" spc="-180" dirty="0" smtClean="0">
                <a:solidFill>
                  <a:srgbClr val="FFFFFF"/>
                </a:solidFill>
                <a:latin typeface="Arial"/>
                <a:cs typeface="Arial"/>
              </a:rPr>
              <a:t>ara 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enseñar, </a:t>
            </a: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necesario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conocer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nodos 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conceptuales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que subyacen a 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las 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disciplinas, para </a:t>
            </a:r>
            <a:r>
              <a:rPr sz="3950" spc="-60" dirty="0">
                <a:solidFill>
                  <a:srgbClr val="FFFFFF"/>
                </a:solidFill>
                <a:latin typeface="Arial"/>
                <a:cs typeface="Arial"/>
              </a:rPr>
              <a:t>adaptarlos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nivel </a:t>
            </a:r>
            <a:r>
              <a:rPr sz="3950" spc="-110" dirty="0">
                <a:solidFill>
                  <a:srgbClr val="FFFFFF"/>
                </a:solidFill>
                <a:latin typeface="Arial"/>
                <a:cs typeface="Arial"/>
              </a:rPr>
              <a:t>escolar </a:t>
            </a: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a las </a:t>
            </a:r>
            <a:r>
              <a:rPr sz="3950" spc="-60" dirty="0">
                <a:solidFill>
                  <a:srgbClr val="FFFFFF"/>
                </a:solidFill>
                <a:latin typeface="Arial"/>
                <a:cs typeface="Arial"/>
              </a:rPr>
              <a:t>necesidades 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alumno.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59964" y="1178468"/>
            <a:ext cx="15259486" cy="7524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kern="0" spc="509" dirty="0" smtClean="0"/>
              <a:t>4. DISCIPLINAS Y ASIGNATURAS IMPARTIDAS</a:t>
            </a:r>
            <a:endParaRPr lang="es-PE" sz="4800" kern="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7380" y="1857947"/>
            <a:ext cx="8205470" cy="78733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400" spc="99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Nodo</a:t>
            </a:r>
            <a:r>
              <a:rPr lang="es-PE" sz="5400" spc="9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400" spc="99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075" dirty="0">
                <a:solidFill>
                  <a:srgbClr val="FFFFFF"/>
                </a:solidFill>
                <a:latin typeface="Trebuchet MS"/>
                <a:cs typeface="Trebuchet MS"/>
              </a:rPr>
              <a:t>conceptuales</a:t>
            </a:r>
            <a:endParaRPr sz="5400" dirty="0">
              <a:latin typeface="Trebuchet MS"/>
              <a:cs typeface="Trebuchet MS"/>
            </a:endParaRPr>
          </a:p>
          <a:p>
            <a:pPr marL="513080" marR="5080">
              <a:lnSpc>
                <a:spcPct val="100000"/>
              </a:lnSpc>
              <a:spcBef>
                <a:spcPts val="5550"/>
              </a:spcBef>
            </a:pP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Son 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conceptos </a:t>
            </a: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fundamentales </a:t>
            </a:r>
            <a:r>
              <a:rPr sz="3300" spc="5" dirty="0">
                <a:solidFill>
                  <a:srgbClr val="FFFFFF"/>
                </a:solidFill>
                <a:latin typeface="Arial"/>
                <a:cs typeface="Arial"/>
              </a:rPr>
              <a:t>que se repiten </a:t>
            </a:r>
            <a:r>
              <a:rPr sz="3300" spc="20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300" spc="15" dirty="0">
                <a:solidFill>
                  <a:srgbClr val="FFFFFF"/>
                </a:solidFill>
                <a:latin typeface="Arial"/>
                <a:cs typeface="Arial"/>
              </a:rPr>
              <a:t>varios </a:t>
            </a:r>
            <a:r>
              <a:rPr sz="3300" spc="-25" dirty="0">
                <a:solidFill>
                  <a:srgbClr val="FFFFFF"/>
                </a:solidFill>
                <a:latin typeface="Arial"/>
                <a:cs typeface="Arial"/>
              </a:rPr>
              <a:t>lugares </a:t>
            </a:r>
            <a:r>
              <a:rPr sz="3300" spc="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300" spc="-7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disciplina, </a:t>
            </a:r>
            <a:r>
              <a:rPr sz="3300" spc="-80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valor </a:t>
            </a:r>
            <a:r>
              <a:rPr sz="3300" spc="10" dirty="0">
                <a:solidFill>
                  <a:srgbClr val="FFFFFF"/>
                </a:solidFill>
                <a:latin typeface="Arial"/>
                <a:cs typeface="Arial"/>
              </a:rPr>
              <a:t>estructurante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300" spc="-135" dirty="0">
                <a:solidFill>
                  <a:srgbClr val="FFFFFF"/>
                </a:solidFill>
                <a:latin typeface="Arial"/>
                <a:cs typeface="Arial"/>
              </a:rPr>
              <a:t>generador de conocimiento, </a:t>
            </a: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caracterizando </a:t>
            </a: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su </a:t>
            </a:r>
            <a:r>
              <a:rPr sz="3300" spc="5" dirty="0" err="1">
                <a:solidFill>
                  <a:srgbClr val="FFFFFF"/>
                </a:solidFill>
                <a:latin typeface="Arial"/>
                <a:cs typeface="Arial"/>
              </a:rPr>
              <a:t>estructura</a:t>
            </a:r>
            <a:r>
              <a:rPr sz="3300" spc="-2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4200" dirty="0">
              <a:latin typeface="Arial"/>
              <a:cs typeface="Arial"/>
            </a:endParaRPr>
          </a:p>
          <a:p>
            <a:pPr marL="513080" marR="195580">
              <a:lnSpc>
                <a:spcPct val="100000"/>
              </a:lnSpc>
              <a:spcBef>
                <a:spcPts val="3075"/>
              </a:spcBef>
            </a:pPr>
            <a:r>
              <a:rPr sz="3300" spc="-220" dirty="0">
                <a:solidFill>
                  <a:srgbClr val="FFFFFF"/>
                </a:solidFill>
                <a:latin typeface="Arial"/>
                <a:cs typeface="Arial"/>
              </a:rPr>
              <a:t>Las </a:t>
            </a: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disciplinas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científicas, </a:t>
            </a: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literarias 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300" spc="-25" dirty="0">
                <a:solidFill>
                  <a:srgbClr val="FFFFFF"/>
                </a:solidFill>
                <a:latin typeface="Arial"/>
                <a:cs typeface="Arial"/>
              </a:rPr>
              <a:t>artísticas </a:t>
            </a:r>
            <a:r>
              <a:rPr sz="3300" spc="-110" dirty="0">
                <a:solidFill>
                  <a:srgbClr val="FFFFFF"/>
                </a:solidFill>
                <a:latin typeface="Arial"/>
                <a:cs typeface="Arial"/>
              </a:rPr>
              <a:t>pueden </a:t>
            </a:r>
            <a:r>
              <a:rPr sz="3300" spc="-180" dirty="0">
                <a:solidFill>
                  <a:srgbClr val="FFFFFF"/>
                </a:solidFill>
                <a:latin typeface="Arial"/>
                <a:cs typeface="Arial"/>
              </a:rPr>
              <a:t>entenderse </a:t>
            </a:r>
            <a:r>
              <a:rPr sz="3300" spc="-105" dirty="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sz="3300" spc="15" dirty="0">
                <a:solidFill>
                  <a:srgbClr val="FFFFFF"/>
                </a:solidFill>
                <a:latin typeface="Arial"/>
                <a:cs typeface="Arial"/>
              </a:rPr>
              <a:t>otras tantas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respuestas </a:t>
            </a: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a las </a:t>
            </a:r>
            <a:r>
              <a:rPr sz="3300" spc="-70" dirty="0">
                <a:solidFill>
                  <a:srgbClr val="FFFFFF"/>
                </a:solidFill>
                <a:latin typeface="Arial"/>
                <a:cs typeface="Arial"/>
              </a:rPr>
              <a:t>preguntas </a:t>
            </a:r>
            <a:r>
              <a:rPr sz="3300" spc="-13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los hombres </a:t>
            </a:r>
            <a:r>
              <a:rPr sz="3300" spc="-95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hacen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sobre el </a:t>
            </a: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mundo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entenderlo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comprenderse </a:t>
            </a:r>
            <a:r>
              <a:rPr sz="3300" spc="-140" dirty="0">
                <a:solidFill>
                  <a:srgbClr val="FFFFFF"/>
                </a:solidFill>
                <a:latin typeface="Arial"/>
                <a:cs typeface="Arial"/>
              </a:rPr>
              <a:t>a sí mismos....</a:t>
            </a:r>
            <a:endParaRPr sz="33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36870" y="0"/>
            <a:ext cx="1016722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59964" y="442446"/>
            <a:ext cx="8999411" cy="124982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4. DISCIPLINAS Y ASIGNATURAS IMPARTIDAS</a:t>
            </a:r>
            <a:endParaRPr lang="es-PE" sz="4000" kern="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28650" y="3332480"/>
            <a:ext cx="9423400" cy="68941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z="2850" spc="-80" dirty="0" smtClean="0">
                <a:latin typeface="Arial"/>
                <a:cs typeface="Arial"/>
              </a:rPr>
              <a:t>No </a:t>
            </a:r>
            <a:r>
              <a:rPr sz="2850" spc="-50" dirty="0" err="1" smtClean="0">
                <a:latin typeface="Arial"/>
                <a:cs typeface="Arial"/>
              </a:rPr>
              <a:t>basta</a:t>
            </a:r>
            <a:r>
              <a:rPr sz="2850" spc="-50" dirty="0" smtClean="0">
                <a:latin typeface="Arial"/>
                <a:cs typeface="Arial"/>
              </a:rPr>
              <a:t> con </a:t>
            </a:r>
            <a:r>
              <a:rPr sz="2850" spc="-95" dirty="0" smtClean="0">
                <a:latin typeface="Arial"/>
                <a:cs typeface="Arial"/>
              </a:rPr>
              <a:t>saber.</a:t>
            </a:r>
            <a:r>
              <a:rPr sz="2850" spc="-114" dirty="0" smtClean="0">
                <a:latin typeface="Arial"/>
                <a:cs typeface="Arial"/>
              </a:rPr>
              <a:t>..</a:t>
            </a:r>
            <a:endParaRPr sz="2850" dirty="0" smtClean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50" spc="-395" dirty="0" err="1" smtClean="0">
                <a:latin typeface="Arial"/>
                <a:cs typeface="Arial"/>
              </a:rPr>
              <a:t>Es</a:t>
            </a:r>
            <a:r>
              <a:rPr sz="2850" spc="-395" dirty="0" smtClean="0">
                <a:latin typeface="Arial"/>
                <a:cs typeface="Arial"/>
              </a:rPr>
              <a:t> </a:t>
            </a:r>
            <a:r>
              <a:rPr lang="es-PE" sz="2850" spc="-395" dirty="0" smtClean="0">
                <a:latin typeface="Arial"/>
                <a:cs typeface="Arial"/>
              </a:rPr>
              <a:t> </a:t>
            </a:r>
            <a:r>
              <a:rPr sz="2850" spc="-90" dirty="0" err="1" smtClean="0">
                <a:latin typeface="Arial"/>
                <a:cs typeface="Arial"/>
              </a:rPr>
              <a:t>necesario</a:t>
            </a:r>
            <a:r>
              <a:rPr sz="2850" spc="-90" dirty="0" smtClean="0">
                <a:latin typeface="Arial"/>
                <a:cs typeface="Arial"/>
              </a:rPr>
              <a:t>:</a:t>
            </a:r>
            <a:endParaRPr sz="2850" dirty="0" smtClean="0">
              <a:latin typeface="Arial"/>
              <a:cs typeface="Arial"/>
            </a:endParaRPr>
          </a:p>
          <a:p>
            <a:pPr marL="719455" marR="5080" indent="-707390">
              <a:lnSpc>
                <a:spcPts val="3460"/>
              </a:lnSpc>
              <a:spcBef>
                <a:spcPts val="125"/>
              </a:spcBef>
              <a:buFont typeface="Wingdings" panose="05000000000000000000" pitchFamily="2" charset="2"/>
              <a:buChar char="Ø"/>
              <a:tabLst>
                <a:tab pos="793750" algn="l"/>
              </a:tabLst>
            </a:pPr>
            <a:r>
              <a:rPr sz="2850" spc="-85" dirty="0" err="1" smtClean="0">
                <a:latin typeface="Arial"/>
                <a:cs typeface="Arial"/>
              </a:rPr>
              <a:t>conocer</a:t>
            </a:r>
            <a:r>
              <a:rPr sz="2850" spc="-85" dirty="0" smtClean="0">
                <a:latin typeface="Arial"/>
                <a:cs typeface="Arial"/>
              </a:rPr>
              <a:t>, </a:t>
            </a:r>
            <a:r>
              <a:rPr sz="2850" spc="-45" dirty="0" err="1" smtClean="0">
                <a:latin typeface="Arial"/>
                <a:cs typeface="Arial"/>
              </a:rPr>
              <a:t>comprender</a:t>
            </a:r>
            <a:r>
              <a:rPr sz="2850" spc="-45" dirty="0" smtClean="0">
                <a:latin typeface="Arial"/>
                <a:cs typeface="Arial"/>
              </a:rPr>
              <a:t> y </a:t>
            </a:r>
            <a:r>
              <a:rPr sz="2850" spc="25" dirty="0" err="1" smtClean="0">
                <a:latin typeface="Arial"/>
                <a:cs typeface="Arial"/>
              </a:rPr>
              <a:t>reflexionar</a:t>
            </a:r>
            <a:r>
              <a:rPr sz="2850" spc="25" dirty="0" smtClean="0">
                <a:latin typeface="Arial"/>
                <a:cs typeface="Arial"/>
              </a:rPr>
              <a:t> </a:t>
            </a:r>
            <a:r>
              <a:rPr sz="2850" spc="-114" dirty="0" err="1" smtClean="0">
                <a:latin typeface="Arial"/>
                <a:cs typeface="Arial"/>
              </a:rPr>
              <a:t>sobre</a:t>
            </a:r>
            <a:r>
              <a:rPr sz="2850" spc="-114" dirty="0" smtClean="0">
                <a:latin typeface="Arial"/>
                <a:cs typeface="Arial"/>
              </a:rPr>
              <a:t> lo que </a:t>
            </a:r>
            <a:r>
              <a:rPr sz="2850" spc="-75" dirty="0" smtClean="0">
                <a:latin typeface="Arial"/>
                <a:cs typeface="Arial"/>
              </a:rPr>
              <a:t>se </a:t>
            </a:r>
            <a:r>
              <a:rPr sz="2850" spc="-30" dirty="0" err="1" smtClean="0">
                <a:latin typeface="Arial"/>
                <a:cs typeface="Arial"/>
              </a:rPr>
              <a:t>quiere</a:t>
            </a:r>
            <a:r>
              <a:rPr sz="2850" spc="-30" dirty="0" smtClean="0">
                <a:latin typeface="Arial"/>
                <a:cs typeface="Arial"/>
              </a:rPr>
              <a:t> </a:t>
            </a:r>
            <a:r>
              <a:rPr sz="2850" spc="-95" dirty="0" smtClean="0">
                <a:latin typeface="Arial"/>
                <a:cs typeface="Arial"/>
              </a:rPr>
              <a:t>que </a:t>
            </a:r>
            <a:r>
              <a:rPr sz="2850" spc="10" dirty="0" err="1" smtClean="0">
                <a:latin typeface="Arial"/>
                <a:cs typeface="Arial"/>
              </a:rPr>
              <a:t>aprendan</a:t>
            </a:r>
            <a:r>
              <a:rPr sz="2850" spc="10" dirty="0" smtClean="0">
                <a:latin typeface="Arial"/>
                <a:cs typeface="Arial"/>
              </a:rPr>
              <a:t> </a:t>
            </a:r>
            <a:r>
              <a:rPr sz="2850" spc="75" dirty="0" err="1" smtClean="0">
                <a:latin typeface="Arial"/>
                <a:cs typeface="Arial"/>
              </a:rPr>
              <a:t>los</a:t>
            </a:r>
            <a:r>
              <a:rPr sz="2850" spc="75" dirty="0" smtClean="0">
                <a:latin typeface="Arial"/>
                <a:cs typeface="Arial"/>
              </a:rPr>
              <a:t> </a:t>
            </a:r>
            <a:r>
              <a:rPr sz="2850" spc="-95" dirty="0" err="1" smtClean="0">
                <a:latin typeface="Arial"/>
                <a:cs typeface="Arial"/>
              </a:rPr>
              <a:t>niños</a:t>
            </a:r>
            <a:endParaRPr lang="es-PE" sz="2850" spc="-95" dirty="0" smtClean="0">
              <a:latin typeface="Arial"/>
              <a:cs typeface="Arial"/>
            </a:endParaRPr>
          </a:p>
          <a:p>
            <a:pPr marL="719455" marR="5080" indent="-707390">
              <a:lnSpc>
                <a:spcPts val="3460"/>
              </a:lnSpc>
              <a:spcBef>
                <a:spcPts val="125"/>
              </a:spcBef>
              <a:buFont typeface="Wingdings" panose="05000000000000000000" pitchFamily="2" charset="2"/>
              <a:buChar char="Ø"/>
              <a:tabLst>
                <a:tab pos="793750" algn="l"/>
              </a:tabLst>
            </a:pPr>
            <a:r>
              <a:rPr lang="es-MX" sz="2850" spc="-15" dirty="0" smtClean="0">
                <a:solidFill>
                  <a:srgbClr val="FFFFFF"/>
                </a:solidFill>
                <a:latin typeface="Arial"/>
                <a:cs typeface="Arial"/>
              </a:rPr>
              <a:t>encontrar </a:t>
            </a:r>
            <a:r>
              <a:rPr lang="es-MX" sz="2850" spc="-125" dirty="0" smtClean="0">
                <a:solidFill>
                  <a:srgbClr val="FFFFFF"/>
                </a:solidFill>
                <a:latin typeface="Arial"/>
                <a:cs typeface="Arial"/>
              </a:rPr>
              <a:t>cosas </a:t>
            </a:r>
            <a:r>
              <a:rPr lang="es-MX" sz="2850" spc="75" dirty="0" smtClean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lang="es-MX" sz="2850" spc="-25" dirty="0" smtClean="0">
                <a:solidFill>
                  <a:srgbClr val="FFFFFF"/>
                </a:solidFill>
                <a:latin typeface="Arial"/>
                <a:cs typeface="Arial"/>
              </a:rPr>
              <a:t>sean</a:t>
            </a:r>
            <a:r>
              <a:rPr lang="es-MX" sz="2850" dirty="0" smtClean="0">
                <a:solidFill>
                  <a:srgbClr val="FFFFFF"/>
                </a:solidFill>
                <a:latin typeface="Arial"/>
                <a:cs typeface="Arial"/>
              </a:rPr>
              <a:t> apropiadas para </a:t>
            </a:r>
            <a:r>
              <a:rPr lang="es-MX" sz="2850" spc="-65" dirty="0" smtClean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lang="es-MX" sz="2850" spc="-95" dirty="0" smtClean="0">
                <a:solidFill>
                  <a:srgbClr val="FFFFFF"/>
                </a:solidFill>
                <a:latin typeface="Arial"/>
                <a:cs typeface="Arial"/>
              </a:rPr>
              <a:t>los niños </a:t>
            </a:r>
            <a:r>
              <a:rPr lang="es-MX" sz="2850" spc="-35" dirty="0" smtClean="0">
                <a:solidFill>
                  <a:srgbClr val="FFFFFF"/>
                </a:solidFill>
                <a:latin typeface="Arial"/>
                <a:cs typeface="Arial"/>
              </a:rPr>
              <a:t>las entiendan.</a:t>
            </a:r>
          </a:p>
          <a:p>
            <a:pPr marL="719455" marR="5080" indent="-707390">
              <a:lnSpc>
                <a:spcPts val="3460"/>
              </a:lnSpc>
              <a:spcBef>
                <a:spcPts val="125"/>
              </a:spcBef>
              <a:buFont typeface="Wingdings" panose="05000000000000000000" pitchFamily="2" charset="2"/>
              <a:buChar char="Ø"/>
              <a:tabLst>
                <a:tab pos="793750" algn="l"/>
              </a:tabLst>
            </a:pPr>
            <a:r>
              <a:rPr lang="es-PE" sz="2850" spc="-25" dirty="0" smtClean="0">
                <a:solidFill>
                  <a:srgbClr val="FFFFFF"/>
                </a:solidFill>
                <a:latin typeface="Arial"/>
                <a:cs typeface="Arial"/>
              </a:rPr>
              <a:t>elegir </a:t>
            </a:r>
            <a:r>
              <a:rPr lang="es-PE" sz="2850" spc="-30" dirty="0" smtClean="0">
                <a:solidFill>
                  <a:srgbClr val="FFFFFF"/>
                </a:solidFill>
                <a:latin typeface="Arial"/>
                <a:cs typeface="Arial"/>
              </a:rPr>
              <a:t>estrategias </a:t>
            </a:r>
            <a:r>
              <a:rPr lang="es-PE" sz="2850" spc="-35" dirty="0" smtClean="0">
                <a:solidFill>
                  <a:srgbClr val="FFFFFF"/>
                </a:solidFill>
                <a:latin typeface="Arial"/>
                <a:cs typeface="Arial"/>
              </a:rPr>
              <a:t>eficaces</a:t>
            </a:r>
            <a:r>
              <a:rPr lang="es-PE" sz="2850" spc="-25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s-PE" sz="2850" spc="35" dirty="0" smtClean="0">
                <a:solidFill>
                  <a:srgbClr val="FFFFFF"/>
                </a:solidFill>
                <a:latin typeface="Arial"/>
                <a:cs typeface="Arial"/>
              </a:rPr>
              <a:t>actividades</a:t>
            </a:r>
            <a:r>
              <a:rPr lang="es-PE" sz="2850" spc="-70" dirty="0" smtClean="0">
                <a:solidFill>
                  <a:srgbClr val="FFFFFF"/>
                </a:solidFill>
                <a:latin typeface="Arial"/>
                <a:cs typeface="Arial"/>
              </a:rPr>
              <a:t>, ejemplos</a:t>
            </a:r>
            <a:r>
              <a:rPr lang="es-PE" sz="2850" spc="-3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s-PE" sz="2850" spc="-90" dirty="0" smtClean="0">
                <a:solidFill>
                  <a:srgbClr val="FFFFFF"/>
                </a:solidFill>
                <a:latin typeface="Arial"/>
                <a:cs typeface="Arial"/>
              </a:rPr>
              <a:t>experiencias </a:t>
            </a:r>
            <a:r>
              <a:rPr lang="es-PE" sz="2850" spc="-25" dirty="0" smtClean="0">
                <a:solidFill>
                  <a:srgbClr val="FFFFFF"/>
                </a:solidFill>
                <a:latin typeface="Arial"/>
                <a:cs typeface="Arial"/>
              </a:rPr>
              <a:t>significativas</a:t>
            </a:r>
          </a:p>
          <a:p>
            <a:pPr marL="12065" marR="5080">
              <a:lnSpc>
                <a:spcPts val="3460"/>
              </a:lnSpc>
              <a:spcBef>
                <a:spcPts val="125"/>
              </a:spcBef>
              <a:tabLst>
                <a:tab pos="793750" algn="l"/>
              </a:tabLst>
            </a:pPr>
            <a:endParaRPr lang="es-MX" sz="2850" spc="-5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065" marR="5080">
              <a:lnSpc>
                <a:spcPts val="3460"/>
              </a:lnSpc>
              <a:spcBef>
                <a:spcPts val="125"/>
              </a:spcBef>
              <a:tabLst>
                <a:tab pos="793750" algn="l"/>
              </a:tabLst>
            </a:pPr>
            <a:r>
              <a:rPr lang="es-MX" sz="2850" spc="-55" dirty="0" smtClean="0">
                <a:solidFill>
                  <a:srgbClr val="FFFFFF"/>
                </a:solidFill>
                <a:latin typeface="Arial"/>
                <a:cs typeface="Arial"/>
              </a:rPr>
              <a:t>Recordar </a:t>
            </a:r>
            <a:r>
              <a:rPr lang="es-MX" sz="2850" spc="-95" dirty="0" smtClean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lang="es-MX" sz="2850" spc="-35" dirty="0" smtClean="0">
                <a:solidFill>
                  <a:srgbClr val="FFFFFF"/>
                </a:solidFill>
                <a:latin typeface="Arial"/>
                <a:cs typeface="Arial"/>
              </a:rPr>
              <a:t>cada uno </a:t>
            </a:r>
            <a:r>
              <a:rPr lang="es-MX" sz="2850" spc="-55" dirty="0" smtClean="0">
                <a:solidFill>
                  <a:srgbClr val="FFFFFF"/>
                </a:solidFill>
                <a:latin typeface="Arial"/>
                <a:cs typeface="Arial"/>
              </a:rPr>
              <a:t>construye </a:t>
            </a:r>
            <a:r>
              <a:rPr lang="es-MX" sz="2850" dirty="0" smtClean="0">
                <a:solidFill>
                  <a:srgbClr val="FFFFFF"/>
                </a:solidFill>
                <a:latin typeface="Arial"/>
                <a:cs typeface="Arial"/>
              </a:rPr>
              <a:t>activamente </a:t>
            </a:r>
            <a:r>
              <a:rPr lang="es-MX" sz="2850" spc="-85" dirty="0" smtClean="0">
                <a:solidFill>
                  <a:srgbClr val="FFFFFF"/>
                </a:solidFill>
                <a:latin typeface="Arial"/>
                <a:cs typeface="Arial"/>
              </a:rPr>
              <a:t>su propio </a:t>
            </a:r>
            <a:r>
              <a:rPr lang="es-MX" sz="2850" spc="-10" dirty="0" smtClean="0">
                <a:solidFill>
                  <a:srgbClr val="FFFFFF"/>
                </a:solidFill>
                <a:latin typeface="Arial"/>
                <a:cs typeface="Arial"/>
              </a:rPr>
              <a:t>aprendizaje </a:t>
            </a:r>
            <a:r>
              <a:rPr lang="es-MX" sz="2850" spc="-30" dirty="0" smtClean="0">
                <a:solidFill>
                  <a:srgbClr val="FFFFFF"/>
                </a:solidFill>
                <a:latin typeface="Arial"/>
                <a:cs typeface="Arial"/>
              </a:rPr>
              <a:t>(no </a:t>
            </a:r>
            <a:r>
              <a:rPr lang="es-MX" sz="2850" spc="-5" dirty="0" smtClean="0">
                <a:solidFill>
                  <a:srgbClr val="FFFFFF"/>
                </a:solidFill>
                <a:latin typeface="Arial"/>
                <a:cs typeface="Arial"/>
              </a:rPr>
              <a:t>basta</a:t>
            </a:r>
            <a:r>
              <a:rPr lang="es-MX" sz="2850" spc="-50" dirty="0" smtClean="0">
                <a:solidFill>
                  <a:srgbClr val="FFFFFF"/>
                </a:solidFill>
                <a:latin typeface="Arial"/>
                <a:cs typeface="Arial"/>
              </a:rPr>
              <a:t> con </a:t>
            </a:r>
            <a:r>
              <a:rPr lang="es-MX" sz="2850" spc="-10" dirty="0" smtClean="0">
                <a:solidFill>
                  <a:srgbClr val="FFFFFF"/>
                </a:solidFill>
                <a:latin typeface="Arial"/>
                <a:cs typeface="Arial"/>
              </a:rPr>
              <a:t>transmitir </a:t>
            </a:r>
            <a:r>
              <a:rPr lang="es-MX" sz="2850" spc="-95" dirty="0" smtClean="0">
                <a:solidFill>
                  <a:srgbClr val="FFFFFF"/>
                </a:solidFill>
                <a:latin typeface="Arial"/>
                <a:cs typeface="Arial"/>
              </a:rPr>
              <a:t>conocimientos)</a:t>
            </a:r>
          </a:p>
          <a:p>
            <a:pPr marL="12065" marR="5080">
              <a:lnSpc>
                <a:spcPts val="3460"/>
              </a:lnSpc>
              <a:spcBef>
                <a:spcPts val="125"/>
              </a:spcBef>
              <a:tabLst>
                <a:tab pos="793750" algn="l"/>
              </a:tabLst>
            </a:pPr>
            <a:endParaRPr lang="es-PE" sz="2850" dirty="0" smtClean="0">
              <a:latin typeface="Arial"/>
              <a:cs typeface="Arial"/>
            </a:endParaRPr>
          </a:p>
          <a:p>
            <a:pPr marL="719455" marR="5080" indent="-707390">
              <a:lnSpc>
                <a:spcPts val="3460"/>
              </a:lnSpc>
              <a:spcBef>
                <a:spcPts val="125"/>
              </a:spcBef>
              <a:tabLst>
                <a:tab pos="793750" algn="l"/>
              </a:tabLst>
            </a:pPr>
            <a:endParaRPr lang="es-MX" sz="2850" dirty="0" smtClean="0">
              <a:latin typeface="Arial"/>
              <a:cs typeface="Arial"/>
            </a:endParaRPr>
          </a:p>
          <a:p>
            <a:pPr marL="719455" marR="5080" indent="-707390">
              <a:lnSpc>
                <a:spcPts val="3460"/>
              </a:lnSpc>
              <a:spcBef>
                <a:spcPts val="125"/>
              </a:spcBef>
              <a:tabLst>
                <a:tab pos="793750" algn="l"/>
              </a:tabLst>
            </a:pPr>
            <a:endParaRPr sz="28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158750" y="9464675"/>
            <a:ext cx="9423400" cy="108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90295" algn="ctr">
              <a:lnSpc>
                <a:spcPct val="100000"/>
              </a:lnSpc>
            </a:pPr>
            <a:r>
              <a:rPr sz="3450" spc="-114" dirty="0" smtClean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3450" spc="-114" dirty="0" err="1" smtClean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3450" spc="-114" dirty="0" smtClean="0">
                <a:solidFill>
                  <a:srgbClr val="FFFFFF"/>
                </a:solidFill>
                <a:latin typeface="Arial"/>
                <a:cs typeface="Arial"/>
              </a:rPr>
              <a:t> la </a:t>
            </a:r>
            <a:r>
              <a:rPr sz="3450" spc="-70" dirty="0" err="1" smtClean="0">
                <a:solidFill>
                  <a:srgbClr val="FFFFFF"/>
                </a:solidFill>
                <a:latin typeface="Arial"/>
                <a:cs typeface="Arial"/>
              </a:rPr>
              <a:t>enseñanza</a:t>
            </a:r>
            <a:r>
              <a:rPr sz="3450" spc="-70" dirty="0" smtClean="0">
                <a:solidFill>
                  <a:srgbClr val="FFFFFF"/>
                </a:solidFill>
                <a:latin typeface="Arial"/>
                <a:cs typeface="Arial"/>
              </a:rPr>
              <a:t> de </a:t>
            </a:r>
            <a:r>
              <a:rPr sz="3450" spc="10" dirty="0" smtClean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450" spc="10" dirty="0" err="1" smtClean="0">
                <a:solidFill>
                  <a:srgbClr val="FFFFFF"/>
                </a:solidFill>
                <a:latin typeface="Arial"/>
                <a:cs typeface="Arial"/>
              </a:rPr>
              <a:t>píldora</a:t>
            </a:r>
            <a:r>
              <a:rPr sz="3450" spc="3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3450" b="1" spc="-85" dirty="0" err="1" smtClean="0">
                <a:solidFill>
                  <a:srgbClr val="FFFFFF"/>
                </a:solidFill>
                <a:latin typeface="Arial"/>
                <a:cs typeface="Arial"/>
              </a:rPr>
              <a:t>sino</a:t>
            </a:r>
            <a:endParaRPr sz="3450" dirty="0" smtClean="0">
              <a:latin typeface="Arial"/>
              <a:cs typeface="Arial"/>
            </a:endParaRPr>
          </a:p>
          <a:p>
            <a:pPr marL="1087755" algn="ctr">
              <a:lnSpc>
                <a:spcPct val="100000"/>
              </a:lnSpc>
              <a:spcBef>
                <a:spcPts val="75"/>
              </a:spcBef>
            </a:pPr>
            <a:r>
              <a:rPr sz="3450" spc="-5" dirty="0" err="1" smtClean="0">
                <a:solidFill>
                  <a:srgbClr val="FFFFFF"/>
                </a:solidFill>
                <a:latin typeface="Arial"/>
                <a:cs typeface="Arial"/>
              </a:rPr>
              <a:t>reestructuración</a:t>
            </a:r>
            <a:r>
              <a:rPr sz="345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" dirty="0" err="1" smtClean="0">
                <a:solidFill>
                  <a:srgbClr val="FFFFFF"/>
                </a:solidFill>
                <a:latin typeface="Arial"/>
                <a:cs typeface="Arial"/>
              </a:rPr>
              <a:t>activa</a:t>
            </a:r>
            <a:r>
              <a:rPr sz="34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35" dirty="0" smtClean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450" spc="-130" dirty="0" smtClean="0">
                <a:solidFill>
                  <a:srgbClr val="FFFFFF"/>
                </a:solidFill>
                <a:latin typeface="Arial"/>
                <a:cs typeface="Arial"/>
              </a:rPr>
              <a:t>lo que </a:t>
            </a:r>
            <a:r>
              <a:rPr sz="3450" spc="-95" dirty="0" smtClean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3450" spc="-50" dirty="0" err="1" smtClean="0">
                <a:solidFill>
                  <a:srgbClr val="FFFFFF"/>
                </a:solidFill>
                <a:latin typeface="Arial"/>
                <a:cs typeface="Arial"/>
              </a:rPr>
              <a:t>hace</a:t>
            </a:r>
            <a:endParaRPr sz="34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03021" y="0"/>
            <a:ext cx="9301057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59964" y="442446"/>
            <a:ext cx="8999411" cy="59041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5. ENSEÑANZA Y APRENDIZAJES</a:t>
            </a:r>
            <a:endParaRPr lang="es-PE" sz="4000" kern="0" dirty="0"/>
          </a:p>
        </p:txBody>
      </p:sp>
      <p:sp>
        <p:nvSpPr>
          <p:cNvPr id="11" name="Rectángulo 10"/>
          <p:cNvSpPr/>
          <p:nvPr/>
        </p:nvSpPr>
        <p:spPr>
          <a:xfrm>
            <a:off x="679450" y="1463675"/>
            <a:ext cx="10052050" cy="15799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2099945" lvl="0">
              <a:lnSpc>
                <a:spcPts val="5780"/>
              </a:lnSpc>
              <a:spcBef>
                <a:spcPts val="420"/>
              </a:spcBef>
            </a:pPr>
            <a:r>
              <a:rPr lang="es-MX" sz="4200" b="1" spc="600" dirty="0">
                <a:solidFill>
                  <a:srgbClr val="FFFFFF"/>
                </a:solidFill>
                <a:latin typeface="Trebuchet MS"/>
              </a:rPr>
              <a:t>De las disciplinas a las materias impartidas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9870" y="0"/>
            <a:ext cx="2021153" cy="2061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52545" y="4383378"/>
            <a:ext cx="5368290" cy="3583940"/>
            <a:chOff x="6652545" y="4383378"/>
            <a:chExt cx="5368290" cy="3583940"/>
          </a:xfrm>
        </p:grpSpPr>
        <p:sp>
          <p:nvSpPr>
            <p:cNvPr id="4" name="object 4"/>
            <p:cNvSpPr/>
            <p:nvPr/>
          </p:nvSpPr>
          <p:spPr>
            <a:xfrm>
              <a:off x="6663022" y="4393855"/>
              <a:ext cx="5347335" cy="3562985"/>
            </a:xfrm>
            <a:custGeom>
              <a:avLst/>
              <a:gdLst/>
              <a:ahLst/>
              <a:cxnLst/>
              <a:rect l="l" t="t" r="r" b="b"/>
              <a:pathLst>
                <a:path w="5347334" h="3562984">
                  <a:moveTo>
                    <a:pt x="2673562" y="0"/>
                  </a:moveTo>
                  <a:lnTo>
                    <a:pt x="0" y="3562718"/>
                  </a:lnTo>
                  <a:lnTo>
                    <a:pt x="5347187" y="3562718"/>
                  </a:lnTo>
                  <a:lnTo>
                    <a:pt x="2673562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63022" y="4393855"/>
              <a:ext cx="5347335" cy="3562985"/>
            </a:xfrm>
            <a:custGeom>
              <a:avLst/>
              <a:gdLst/>
              <a:ahLst/>
              <a:cxnLst/>
              <a:rect l="l" t="t" r="r" b="b"/>
              <a:pathLst>
                <a:path w="5347334" h="3562984">
                  <a:moveTo>
                    <a:pt x="0" y="3562724"/>
                  </a:moveTo>
                  <a:lnTo>
                    <a:pt x="2673564" y="0"/>
                  </a:lnTo>
                  <a:lnTo>
                    <a:pt x="5347137" y="3562724"/>
                  </a:lnTo>
                  <a:lnTo>
                    <a:pt x="0" y="3562724"/>
                  </a:lnTo>
                  <a:close/>
                </a:path>
              </a:pathLst>
            </a:custGeom>
            <a:ln w="20941">
              <a:solidFill>
                <a:srgbClr val="0055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02510" y="2786795"/>
            <a:ext cx="2887739" cy="117411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 algn="ctr">
              <a:lnSpc>
                <a:spcPts val="4290"/>
              </a:lnSpc>
              <a:spcBef>
                <a:spcPts val="625"/>
              </a:spcBef>
            </a:pPr>
            <a:r>
              <a:rPr sz="3950" spc="-100" dirty="0">
                <a:solidFill>
                  <a:srgbClr val="FFFFFF"/>
                </a:solidFill>
                <a:latin typeface="Arial"/>
                <a:cs typeface="Arial"/>
              </a:rPr>
              <a:t>Objeto </a:t>
            </a:r>
            <a:r>
              <a:rPr sz="3950" spc="4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950" spc="-175" dirty="0">
                <a:solidFill>
                  <a:srgbClr val="FFFFFF"/>
                </a:solidFill>
                <a:latin typeface="Arial"/>
                <a:cs typeface="Arial"/>
              </a:rPr>
              <a:t>conocimiento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2775" y="7209697"/>
            <a:ext cx="4410075" cy="117411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290"/>
              </a:lnSpc>
              <a:spcBef>
                <a:spcPts val="625"/>
              </a:spcBef>
            </a:pP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 profesor </a:t>
            </a: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950" spc="-190" dirty="0">
                <a:solidFill>
                  <a:srgbClr val="FFFFFF"/>
                </a:solidFill>
                <a:latin typeface="Arial"/>
                <a:cs typeface="Arial"/>
              </a:rPr>
              <a:t>sus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conceptualizaciones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3850" y="7441535"/>
            <a:ext cx="4848850" cy="11849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270"/>
              </a:lnSpc>
              <a:spcBef>
                <a:spcPts val="640"/>
              </a:spcBef>
            </a:pP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Los estudiantes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950" spc="15" dirty="0">
                <a:solidFill>
                  <a:srgbClr val="FFFFFF"/>
                </a:solidFill>
                <a:latin typeface="Arial"/>
                <a:cs typeface="Arial"/>
              </a:rPr>
              <a:t>sus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conceptualizaciones</a:t>
            </a:r>
            <a:endParaRPr sz="395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18716" y="4236087"/>
            <a:ext cx="6292850" cy="3312795"/>
            <a:chOff x="6118716" y="4236087"/>
            <a:chExt cx="6292850" cy="3312795"/>
          </a:xfrm>
        </p:grpSpPr>
        <p:sp>
          <p:nvSpPr>
            <p:cNvPr id="10" name="object 10"/>
            <p:cNvSpPr/>
            <p:nvPr/>
          </p:nvSpPr>
          <p:spPr>
            <a:xfrm>
              <a:off x="6765364" y="4280927"/>
              <a:ext cx="1735455" cy="1271270"/>
            </a:xfrm>
            <a:custGeom>
              <a:avLst/>
              <a:gdLst/>
              <a:ahLst/>
              <a:cxnLst/>
              <a:rect l="l" t="t" r="r" b="b"/>
              <a:pathLst>
                <a:path w="1735454" h="1271270">
                  <a:moveTo>
                    <a:pt x="1664441" y="0"/>
                  </a:moveTo>
                  <a:lnTo>
                    <a:pt x="1607930" y="74866"/>
                  </a:lnTo>
                  <a:lnTo>
                    <a:pt x="1577675" y="72973"/>
                  </a:lnTo>
                  <a:lnTo>
                    <a:pt x="1546559" y="72896"/>
                  </a:lnTo>
                  <a:lnTo>
                    <a:pt x="1481885" y="78093"/>
                  </a:lnTo>
                  <a:lnTo>
                    <a:pt x="1414190" y="90259"/>
                  </a:lnTo>
                  <a:lnTo>
                    <a:pt x="1343757" y="109197"/>
                  </a:lnTo>
                  <a:lnTo>
                    <a:pt x="1270870" y="134708"/>
                  </a:lnTo>
                  <a:lnTo>
                    <a:pt x="1233594" y="149867"/>
                  </a:lnTo>
                  <a:lnTo>
                    <a:pt x="1195810" y="166595"/>
                  </a:lnTo>
                  <a:lnTo>
                    <a:pt x="1157555" y="184868"/>
                  </a:lnTo>
                  <a:lnTo>
                    <a:pt x="1118862" y="204660"/>
                  </a:lnTo>
                  <a:lnTo>
                    <a:pt x="1079768" y="225947"/>
                  </a:lnTo>
                  <a:lnTo>
                    <a:pt x="1040308" y="248704"/>
                  </a:lnTo>
                  <a:lnTo>
                    <a:pt x="1000517" y="272906"/>
                  </a:lnTo>
                  <a:lnTo>
                    <a:pt x="960431" y="298529"/>
                  </a:lnTo>
                  <a:lnTo>
                    <a:pt x="920085" y="325548"/>
                  </a:lnTo>
                  <a:lnTo>
                    <a:pt x="879514" y="353938"/>
                  </a:lnTo>
                  <a:lnTo>
                    <a:pt x="838754" y="383674"/>
                  </a:lnTo>
                  <a:lnTo>
                    <a:pt x="797840" y="414732"/>
                  </a:lnTo>
                  <a:lnTo>
                    <a:pt x="756808" y="447087"/>
                  </a:lnTo>
                  <a:lnTo>
                    <a:pt x="715692" y="480714"/>
                  </a:lnTo>
                  <a:lnTo>
                    <a:pt x="674529" y="515588"/>
                  </a:lnTo>
                  <a:lnTo>
                    <a:pt x="633353" y="551685"/>
                  </a:lnTo>
                  <a:lnTo>
                    <a:pt x="592200" y="588980"/>
                  </a:lnTo>
                  <a:lnTo>
                    <a:pt x="551106" y="627447"/>
                  </a:lnTo>
                  <a:lnTo>
                    <a:pt x="510105" y="667064"/>
                  </a:lnTo>
                  <a:lnTo>
                    <a:pt x="469233" y="707803"/>
                  </a:lnTo>
                  <a:lnTo>
                    <a:pt x="428526" y="749642"/>
                  </a:lnTo>
                  <a:lnTo>
                    <a:pt x="388019" y="792555"/>
                  </a:lnTo>
                  <a:lnTo>
                    <a:pt x="347747" y="836517"/>
                  </a:lnTo>
                  <a:lnTo>
                    <a:pt x="307745" y="881503"/>
                  </a:lnTo>
                  <a:lnTo>
                    <a:pt x="268049" y="927490"/>
                  </a:lnTo>
                  <a:lnTo>
                    <a:pt x="228695" y="974451"/>
                  </a:lnTo>
                  <a:lnTo>
                    <a:pt x="189717" y="1022363"/>
                  </a:lnTo>
                  <a:lnTo>
                    <a:pt x="151151" y="1071201"/>
                  </a:lnTo>
                  <a:lnTo>
                    <a:pt x="113033" y="1120939"/>
                  </a:lnTo>
                  <a:lnTo>
                    <a:pt x="0" y="1270673"/>
                  </a:lnTo>
                  <a:lnTo>
                    <a:pt x="38118" y="1220934"/>
                  </a:lnTo>
                  <a:lnTo>
                    <a:pt x="76684" y="1172095"/>
                  </a:lnTo>
                  <a:lnTo>
                    <a:pt x="115661" y="1124183"/>
                  </a:lnTo>
                  <a:lnTo>
                    <a:pt x="155016" y="1077221"/>
                  </a:lnTo>
                  <a:lnTo>
                    <a:pt x="194712" y="1031234"/>
                  </a:lnTo>
                  <a:lnTo>
                    <a:pt x="234713" y="986246"/>
                  </a:lnTo>
                  <a:lnTo>
                    <a:pt x="274986" y="942284"/>
                  </a:lnTo>
                  <a:lnTo>
                    <a:pt x="315493" y="899370"/>
                  </a:lnTo>
                  <a:lnTo>
                    <a:pt x="356200" y="857531"/>
                  </a:lnTo>
                  <a:lnTo>
                    <a:pt x="397072" y="816791"/>
                  </a:lnTo>
                  <a:lnTo>
                    <a:pt x="438073" y="777175"/>
                  </a:lnTo>
                  <a:lnTo>
                    <a:pt x="479167" y="738707"/>
                  </a:lnTo>
                  <a:lnTo>
                    <a:pt x="520320" y="701412"/>
                  </a:lnTo>
                  <a:lnTo>
                    <a:pt x="561496" y="665314"/>
                  </a:lnTo>
                  <a:lnTo>
                    <a:pt x="602659" y="630440"/>
                  </a:lnTo>
                  <a:lnTo>
                    <a:pt x="643775" y="596813"/>
                  </a:lnTo>
                  <a:lnTo>
                    <a:pt x="684807" y="564458"/>
                  </a:lnTo>
                  <a:lnTo>
                    <a:pt x="725721" y="533400"/>
                  </a:lnTo>
                  <a:lnTo>
                    <a:pt x="766481" y="503664"/>
                  </a:lnTo>
                  <a:lnTo>
                    <a:pt x="807052" y="475274"/>
                  </a:lnTo>
                  <a:lnTo>
                    <a:pt x="847398" y="448255"/>
                  </a:lnTo>
                  <a:lnTo>
                    <a:pt x="887484" y="422632"/>
                  </a:lnTo>
                  <a:lnTo>
                    <a:pt x="927275" y="398430"/>
                  </a:lnTo>
                  <a:lnTo>
                    <a:pt x="966735" y="375673"/>
                  </a:lnTo>
                  <a:lnTo>
                    <a:pt x="1005829" y="354386"/>
                  </a:lnTo>
                  <a:lnTo>
                    <a:pt x="1044522" y="334594"/>
                  </a:lnTo>
                  <a:lnTo>
                    <a:pt x="1082777" y="316322"/>
                  </a:lnTo>
                  <a:lnTo>
                    <a:pt x="1120561" y="299595"/>
                  </a:lnTo>
                  <a:lnTo>
                    <a:pt x="1157836" y="284436"/>
                  </a:lnTo>
                  <a:lnTo>
                    <a:pt x="1194569" y="270871"/>
                  </a:lnTo>
                  <a:lnTo>
                    <a:pt x="1266265" y="248623"/>
                  </a:lnTo>
                  <a:lnTo>
                    <a:pt x="1335364" y="233047"/>
                  </a:lnTo>
                  <a:lnTo>
                    <a:pt x="1401584" y="224342"/>
                  </a:lnTo>
                  <a:lnTo>
                    <a:pt x="1433526" y="222628"/>
                  </a:lnTo>
                  <a:lnTo>
                    <a:pt x="1464642" y="222706"/>
                  </a:lnTo>
                  <a:lnTo>
                    <a:pt x="1494896" y="224600"/>
                  </a:lnTo>
                  <a:lnTo>
                    <a:pt x="1438375" y="299467"/>
                  </a:lnTo>
                  <a:lnTo>
                    <a:pt x="1735434" y="217344"/>
                  </a:lnTo>
                  <a:lnTo>
                    <a:pt x="1664441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29184" y="5477351"/>
              <a:ext cx="694055" cy="1957070"/>
            </a:xfrm>
            <a:custGeom>
              <a:avLst/>
              <a:gdLst/>
              <a:ahLst/>
              <a:cxnLst/>
              <a:rect l="l" t="t" r="r" b="b"/>
              <a:pathLst>
                <a:path w="694054" h="1957070">
                  <a:moveTo>
                    <a:pt x="693518" y="0"/>
                  </a:moveTo>
                  <a:lnTo>
                    <a:pt x="664660" y="36954"/>
                  </a:lnTo>
                  <a:lnTo>
                    <a:pt x="636179" y="74238"/>
                  </a:lnTo>
                  <a:lnTo>
                    <a:pt x="596982" y="126983"/>
                  </a:lnTo>
                  <a:lnTo>
                    <a:pt x="558924" y="179841"/>
                  </a:lnTo>
                  <a:lnTo>
                    <a:pt x="522017" y="232771"/>
                  </a:lnTo>
                  <a:lnTo>
                    <a:pt x="486271" y="285730"/>
                  </a:lnTo>
                  <a:lnTo>
                    <a:pt x="451699" y="338676"/>
                  </a:lnTo>
                  <a:lnTo>
                    <a:pt x="418309" y="391565"/>
                  </a:lnTo>
                  <a:lnTo>
                    <a:pt x="386115" y="444355"/>
                  </a:lnTo>
                  <a:lnTo>
                    <a:pt x="355125" y="497004"/>
                  </a:lnTo>
                  <a:lnTo>
                    <a:pt x="325351" y="549470"/>
                  </a:lnTo>
                  <a:lnTo>
                    <a:pt x="296805" y="601709"/>
                  </a:lnTo>
                  <a:lnTo>
                    <a:pt x="269496" y="653679"/>
                  </a:lnTo>
                  <a:lnTo>
                    <a:pt x="243436" y="705338"/>
                  </a:lnTo>
                  <a:lnTo>
                    <a:pt x="218635" y="756643"/>
                  </a:lnTo>
                  <a:lnTo>
                    <a:pt x="195105" y="807551"/>
                  </a:lnTo>
                  <a:lnTo>
                    <a:pt x="172856" y="858021"/>
                  </a:lnTo>
                  <a:lnTo>
                    <a:pt x="151899" y="908009"/>
                  </a:lnTo>
                  <a:lnTo>
                    <a:pt x="132246" y="957472"/>
                  </a:lnTo>
                  <a:lnTo>
                    <a:pt x="113906" y="1006370"/>
                  </a:lnTo>
                  <a:lnTo>
                    <a:pt x="96891" y="1054658"/>
                  </a:lnTo>
                  <a:lnTo>
                    <a:pt x="81211" y="1102294"/>
                  </a:lnTo>
                  <a:lnTo>
                    <a:pt x="66879" y="1149236"/>
                  </a:lnTo>
                  <a:lnTo>
                    <a:pt x="53903" y="1195441"/>
                  </a:lnTo>
                  <a:lnTo>
                    <a:pt x="42296" y="1240867"/>
                  </a:lnTo>
                  <a:lnTo>
                    <a:pt x="32068" y="1285471"/>
                  </a:lnTo>
                  <a:lnTo>
                    <a:pt x="23230" y="1329211"/>
                  </a:lnTo>
                  <a:lnTo>
                    <a:pt x="15792" y="1372044"/>
                  </a:lnTo>
                  <a:lnTo>
                    <a:pt x="9767" y="1413927"/>
                  </a:lnTo>
                  <a:lnTo>
                    <a:pt x="5164" y="1454819"/>
                  </a:lnTo>
                  <a:lnTo>
                    <a:pt x="1994" y="1494675"/>
                  </a:lnTo>
                  <a:lnTo>
                    <a:pt x="269" y="1533455"/>
                  </a:lnTo>
                  <a:lnTo>
                    <a:pt x="0" y="1571115"/>
                  </a:lnTo>
                  <a:lnTo>
                    <a:pt x="1196" y="1607613"/>
                  </a:lnTo>
                  <a:lnTo>
                    <a:pt x="8030" y="1676953"/>
                  </a:lnTo>
                  <a:lnTo>
                    <a:pt x="20859" y="1741133"/>
                  </a:lnTo>
                  <a:lnTo>
                    <a:pt x="39769" y="1799814"/>
                  </a:lnTo>
                  <a:lnTo>
                    <a:pt x="64848" y="1852655"/>
                  </a:lnTo>
                  <a:lnTo>
                    <a:pt x="96183" y="1899316"/>
                  </a:lnTo>
                  <a:lnTo>
                    <a:pt x="133861" y="1939457"/>
                  </a:lnTo>
                  <a:lnTo>
                    <a:pt x="155105" y="1956977"/>
                  </a:lnTo>
                  <a:lnTo>
                    <a:pt x="268128" y="1807253"/>
                  </a:lnTo>
                  <a:lnTo>
                    <a:pt x="246719" y="1789582"/>
                  </a:lnTo>
                  <a:lnTo>
                    <a:pt x="226941" y="1770157"/>
                  </a:lnTo>
                  <a:lnTo>
                    <a:pt x="192234" y="1726222"/>
                  </a:lnTo>
                  <a:lnTo>
                    <a:pt x="163925" y="1675795"/>
                  </a:lnTo>
                  <a:lnTo>
                    <a:pt x="141933" y="1619223"/>
                  </a:lnTo>
                  <a:lnTo>
                    <a:pt x="126176" y="1556853"/>
                  </a:lnTo>
                  <a:lnTo>
                    <a:pt x="116571" y="1489034"/>
                  </a:lnTo>
                  <a:lnTo>
                    <a:pt x="113037" y="1416111"/>
                  </a:lnTo>
                  <a:lnTo>
                    <a:pt x="113522" y="1377845"/>
                  </a:lnTo>
                  <a:lnTo>
                    <a:pt x="115493" y="1338434"/>
                  </a:lnTo>
                  <a:lnTo>
                    <a:pt x="118942" y="1297920"/>
                  </a:lnTo>
                  <a:lnTo>
                    <a:pt x="123857" y="1256348"/>
                  </a:lnTo>
                  <a:lnTo>
                    <a:pt x="130229" y="1213761"/>
                  </a:lnTo>
                  <a:lnTo>
                    <a:pt x="138046" y="1170202"/>
                  </a:lnTo>
                  <a:lnTo>
                    <a:pt x="147300" y="1125714"/>
                  </a:lnTo>
                  <a:lnTo>
                    <a:pt x="157980" y="1080342"/>
                  </a:lnTo>
                  <a:lnTo>
                    <a:pt x="170075" y="1034128"/>
                  </a:lnTo>
                  <a:lnTo>
                    <a:pt x="183576" y="987116"/>
                  </a:lnTo>
                  <a:lnTo>
                    <a:pt x="198472" y="939350"/>
                  </a:lnTo>
                  <a:lnTo>
                    <a:pt x="214752" y="890872"/>
                  </a:lnTo>
                  <a:lnTo>
                    <a:pt x="232408" y="841726"/>
                  </a:lnTo>
                  <a:lnTo>
                    <a:pt x="251428" y="791956"/>
                  </a:lnTo>
                  <a:lnTo>
                    <a:pt x="271802" y="741605"/>
                  </a:lnTo>
                  <a:lnTo>
                    <a:pt x="293520" y="690717"/>
                  </a:lnTo>
                  <a:lnTo>
                    <a:pt x="316573" y="639334"/>
                  </a:lnTo>
                  <a:lnTo>
                    <a:pt x="340948" y="587500"/>
                  </a:lnTo>
                  <a:lnTo>
                    <a:pt x="366638" y="535259"/>
                  </a:lnTo>
                  <a:lnTo>
                    <a:pt x="393630" y="482655"/>
                  </a:lnTo>
                  <a:lnTo>
                    <a:pt x="421915" y="429729"/>
                  </a:lnTo>
                  <a:lnTo>
                    <a:pt x="451483" y="376527"/>
                  </a:lnTo>
                  <a:lnTo>
                    <a:pt x="482324" y="323091"/>
                  </a:lnTo>
                  <a:lnTo>
                    <a:pt x="514427" y="269465"/>
                  </a:lnTo>
                  <a:lnTo>
                    <a:pt x="547782" y="215692"/>
                  </a:lnTo>
                  <a:lnTo>
                    <a:pt x="582379" y="161815"/>
                  </a:lnTo>
                  <a:lnTo>
                    <a:pt x="618207" y="107879"/>
                  </a:lnTo>
                  <a:lnTo>
                    <a:pt x="655257" y="53926"/>
                  </a:lnTo>
                  <a:lnTo>
                    <a:pt x="693518" y="0"/>
                  </a:lnTo>
                  <a:close/>
                </a:path>
              </a:pathLst>
            </a:custGeom>
            <a:solidFill>
              <a:srgbClr val="005F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29187" y="4280937"/>
              <a:ext cx="2371725" cy="3153410"/>
            </a:xfrm>
            <a:custGeom>
              <a:avLst/>
              <a:gdLst/>
              <a:ahLst/>
              <a:cxnLst/>
              <a:rect l="l" t="t" r="r" b="b"/>
              <a:pathLst>
                <a:path w="2371725" h="3153409">
                  <a:moveTo>
                    <a:pt x="693521" y="1196417"/>
                  </a:moveTo>
                  <a:lnTo>
                    <a:pt x="655259" y="1250343"/>
                  </a:lnTo>
                  <a:lnTo>
                    <a:pt x="618209" y="1304297"/>
                  </a:lnTo>
                  <a:lnTo>
                    <a:pt x="582381" y="1358233"/>
                  </a:lnTo>
                  <a:lnTo>
                    <a:pt x="547784" y="1412110"/>
                  </a:lnTo>
                  <a:lnTo>
                    <a:pt x="514429" y="1465883"/>
                  </a:lnTo>
                  <a:lnTo>
                    <a:pt x="482326" y="1519509"/>
                  </a:lnTo>
                  <a:lnTo>
                    <a:pt x="451486" y="1572945"/>
                  </a:lnTo>
                  <a:lnTo>
                    <a:pt x="421918" y="1626148"/>
                  </a:lnTo>
                  <a:lnTo>
                    <a:pt x="393632" y="1679073"/>
                  </a:lnTo>
                  <a:lnTo>
                    <a:pt x="366640" y="1731678"/>
                  </a:lnTo>
                  <a:lnTo>
                    <a:pt x="340951" y="1783918"/>
                  </a:lnTo>
                  <a:lnTo>
                    <a:pt x="316575" y="1835752"/>
                  </a:lnTo>
                  <a:lnTo>
                    <a:pt x="293523" y="1887135"/>
                  </a:lnTo>
                  <a:lnTo>
                    <a:pt x="271805" y="1938023"/>
                  </a:lnTo>
                  <a:lnTo>
                    <a:pt x="251431" y="1988374"/>
                  </a:lnTo>
                  <a:lnTo>
                    <a:pt x="232411" y="2038144"/>
                  </a:lnTo>
                  <a:lnTo>
                    <a:pt x="214755" y="2087290"/>
                  </a:lnTo>
                  <a:lnTo>
                    <a:pt x="198474" y="2135767"/>
                  </a:lnTo>
                  <a:lnTo>
                    <a:pt x="183579" y="2183534"/>
                  </a:lnTo>
                  <a:lnTo>
                    <a:pt x="170078" y="2230546"/>
                  </a:lnTo>
                  <a:lnTo>
                    <a:pt x="157983" y="2276759"/>
                  </a:lnTo>
                  <a:lnTo>
                    <a:pt x="147303" y="2322131"/>
                  </a:lnTo>
                  <a:lnTo>
                    <a:pt x="138049" y="2366618"/>
                  </a:lnTo>
                  <a:lnTo>
                    <a:pt x="130232" y="2410177"/>
                  </a:lnTo>
                  <a:lnTo>
                    <a:pt x="123860" y="2452764"/>
                  </a:lnTo>
                  <a:lnTo>
                    <a:pt x="118945" y="2494336"/>
                  </a:lnTo>
                  <a:lnTo>
                    <a:pt x="115497" y="2534850"/>
                  </a:lnTo>
                  <a:lnTo>
                    <a:pt x="113525" y="2574261"/>
                  </a:lnTo>
                  <a:lnTo>
                    <a:pt x="113041" y="2612527"/>
                  </a:lnTo>
                  <a:lnTo>
                    <a:pt x="114054" y="2649604"/>
                  </a:lnTo>
                  <a:lnTo>
                    <a:pt x="120613" y="2720018"/>
                  </a:lnTo>
                  <a:lnTo>
                    <a:pt x="133284" y="2785155"/>
                  </a:lnTo>
                  <a:lnTo>
                    <a:pt x="152149" y="2844669"/>
                  </a:lnTo>
                  <a:lnTo>
                    <a:pt x="177290" y="2898211"/>
                  </a:lnTo>
                  <a:lnTo>
                    <a:pt x="208788" y="2945435"/>
                  </a:lnTo>
                  <a:lnTo>
                    <a:pt x="246725" y="2985994"/>
                  </a:lnTo>
                  <a:lnTo>
                    <a:pt x="268134" y="3003665"/>
                  </a:lnTo>
                  <a:lnTo>
                    <a:pt x="155101" y="3153393"/>
                  </a:lnTo>
                  <a:lnTo>
                    <a:pt x="114220" y="3116640"/>
                  </a:lnTo>
                  <a:lnTo>
                    <a:pt x="79726" y="3073196"/>
                  </a:lnTo>
                  <a:lnTo>
                    <a:pt x="51530" y="3023403"/>
                  </a:lnTo>
                  <a:lnTo>
                    <a:pt x="29547" y="2967599"/>
                  </a:lnTo>
                  <a:lnTo>
                    <a:pt x="13688" y="2906127"/>
                  </a:lnTo>
                  <a:lnTo>
                    <a:pt x="3868" y="2839324"/>
                  </a:lnTo>
                  <a:lnTo>
                    <a:pt x="0" y="2767533"/>
                  </a:lnTo>
                  <a:lnTo>
                    <a:pt x="270" y="2729873"/>
                  </a:lnTo>
                  <a:lnTo>
                    <a:pt x="1995" y="2691094"/>
                  </a:lnTo>
                  <a:lnTo>
                    <a:pt x="5165" y="2651237"/>
                  </a:lnTo>
                  <a:lnTo>
                    <a:pt x="9768" y="2610345"/>
                  </a:lnTo>
                  <a:lnTo>
                    <a:pt x="15794" y="2568462"/>
                  </a:lnTo>
                  <a:lnTo>
                    <a:pt x="23231" y="2525629"/>
                  </a:lnTo>
                  <a:lnTo>
                    <a:pt x="32069" y="2481890"/>
                  </a:lnTo>
                  <a:lnTo>
                    <a:pt x="42298" y="2437286"/>
                  </a:lnTo>
                  <a:lnTo>
                    <a:pt x="53905" y="2391860"/>
                  </a:lnTo>
                  <a:lnTo>
                    <a:pt x="66881" y="2345655"/>
                  </a:lnTo>
                  <a:lnTo>
                    <a:pt x="81214" y="2298713"/>
                  </a:lnTo>
                  <a:lnTo>
                    <a:pt x="96893" y="2251076"/>
                  </a:lnTo>
                  <a:lnTo>
                    <a:pt x="113908" y="2202789"/>
                  </a:lnTo>
                  <a:lnTo>
                    <a:pt x="132248" y="2153892"/>
                  </a:lnTo>
                  <a:lnTo>
                    <a:pt x="151902" y="2104428"/>
                  </a:lnTo>
                  <a:lnTo>
                    <a:pt x="172859" y="2054440"/>
                  </a:lnTo>
                  <a:lnTo>
                    <a:pt x="195108" y="2003971"/>
                  </a:lnTo>
                  <a:lnTo>
                    <a:pt x="218638" y="1953063"/>
                  </a:lnTo>
                  <a:lnTo>
                    <a:pt x="243439" y="1901758"/>
                  </a:lnTo>
                  <a:lnTo>
                    <a:pt x="269499" y="1850099"/>
                  </a:lnTo>
                  <a:lnTo>
                    <a:pt x="296808" y="1798129"/>
                  </a:lnTo>
                  <a:lnTo>
                    <a:pt x="325355" y="1745890"/>
                  </a:lnTo>
                  <a:lnTo>
                    <a:pt x="355129" y="1693425"/>
                  </a:lnTo>
                  <a:lnTo>
                    <a:pt x="386119" y="1640776"/>
                  </a:lnTo>
                  <a:lnTo>
                    <a:pt x="418314" y="1587986"/>
                  </a:lnTo>
                  <a:lnTo>
                    <a:pt x="451703" y="1535097"/>
                  </a:lnTo>
                  <a:lnTo>
                    <a:pt x="486276" y="1482152"/>
                  </a:lnTo>
                  <a:lnTo>
                    <a:pt x="522021" y="1429194"/>
                  </a:lnTo>
                  <a:lnTo>
                    <a:pt x="558928" y="1376264"/>
                  </a:lnTo>
                  <a:lnTo>
                    <a:pt x="596986" y="1323406"/>
                  </a:lnTo>
                  <a:lnTo>
                    <a:pt x="636184" y="1270661"/>
                  </a:lnTo>
                  <a:lnTo>
                    <a:pt x="749217" y="1120935"/>
                  </a:lnTo>
                  <a:lnTo>
                    <a:pt x="787335" y="1071196"/>
                  </a:lnTo>
                  <a:lnTo>
                    <a:pt x="825901" y="1022358"/>
                  </a:lnTo>
                  <a:lnTo>
                    <a:pt x="864879" y="974446"/>
                  </a:lnTo>
                  <a:lnTo>
                    <a:pt x="904233" y="927484"/>
                  </a:lnTo>
                  <a:lnTo>
                    <a:pt x="943929" y="881497"/>
                  </a:lnTo>
                  <a:lnTo>
                    <a:pt x="983931" y="836510"/>
                  </a:lnTo>
                  <a:lnTo>
                    <a:pt x="1024203" y="792548"/>
                  </a:lnTo>
                  <a:lnTo>
                    <a:pt x="1064710" y="749635"/>
                  </a:lnTo>
                  <a:lnTo>
                    <a:pt x="1105417" y="707796"/>
                  </a:lnTo>
                  <a:lnTo>
                    <a:pt x="1146289" y="667057"/>
                  </a:lnTo>
                  <a:lnTo>
                    <a:pt x="1187290" y="627440"/>
                  </a:lnTo>
                  <a:lnTo>
                    <a:pt x="1228384" y="588972"/>
                  </a:lnTo>
                  <a:lnTo>
                    <a:pt x="1269537" y="551678"/>
                  </a:lnTo>
                  <a:lnTo>
                    <a:pt x="1310712" y="515581"/>
                  </a:lnTo>
                  <a:lnTo>
                    <a:pt x="1351875" y="480707"/>
                  </a:lnTo>
                  <a:lnTo>
                    <a:pt x="1392991" y="447080"/>
                  </a:lnTo>
                  <a:lnTo>
                    <a:pt x="1434023" y="414725"/>
                  </a:lnTo>
                  <a:lnTo>
                    <a:pt x="1474937" y="383667"/>
                  </a:lnTo>
                  <a:lnTo>
                    <a:pt x="1515697" y="353931"/>
                  </a:lnTo>
                  <a:lnTo>
                    <a:pt x="1556267" y="325541"/>
                  </a:lnTo>
                  <a:lnTo>
                    <a:pt x="1596613" y="298522"/>
                  </a:lnTo>
                  <a:lnTo>
                    <a:pt x="1636699" y="272899"/>
                  </a:lnTo>
                  <a:lnTo>
                    <a:pt x="1676490" y="248697"/>
                  </a:lnTo>
                  <a:lnTo>
                    <a:pt x="1715949" y="225940"/>
                  </a:lnTo>
                  <a:lnTo>
                    <a:pt x="1755043" y="204653"/>
                  </a:lnTo>
                  <a:lnTo>
                    <a:pt x="1793735" y="184862"/>
                  </a:lnTo>
                  <a:lnTo>
                    <a:pt x="1831991" y="166589"/>
                  </a:lnTo>
                  <a:lnTo>
                    <a:pt x="1869774" y="149861"/>
                  </a:lnTo>
                  <a:lnTo>
                    <a:pt x="1907049" y="134703"/>
                  </a:lnTo>
                  <a:lnTo>
                    <a:pt x="1943782" y="121138"/>
                  </a:lnTo>
                  <a:lnTo>
                    <a:pt x="2015477" y="98889"/>
                  </a:lnTo>
                  <a:lnTo>
                    <a:pt x="2084575" y="83312"/>
                  </a:lnTo>
                  <a:lnTo>
                    <a:pt x="2150794" y="74606"/>
                  </a:lnTo>
                  <a:lnTo>
                    <a:pt x="2182735" y="72891"/>
                  </a:lnTo>
                  <a:lnTo>
                    <a:pt x="2213851" y="72969"/>
                  </a:lnTo>
                  <a:lnTo>
                    <a:pt x="2244105" y="74862"/>
                  </a:lnTo>
                  <a:lnTo>
                    <a:pt x="2300622" y="0"/>
                  </a:lnTo>
                  <a:lnTo>
                    <a:pt x="2371613" y="217330"/>
                  </a:lnTo>
                  <a:lnTo>
                    <a:pt x="2074557" y="299453"/>
                  </a:lnTo>
                  <a:lnTo>
                    <a:pt x="2131073" y="224590"/>
                  </a:lnTo>
                  <a:lnTo>
                    <a:pt x="2100819" y="222696"/>
                  </a:lnTo>
                  <a:lnTo>
                    <a:pt x="2037762" y="224333"/>
                  </a:lnTo>
                  <a:lnTo>
                    <a:pt x="1971543" y="233039"/>
                  </a:lnTo>
                  <a:lnTo>
                    <a:pt x="1902445" y="248616"/>
                  </a:lnTo>
                  <a:lnTo>
                    <a:pt x="1830750" y="270865"/>
                  </a:lnTo>
                  <a:lnTo>
                    <a:pt x="1794017" y="284430"/>
                  </a:lnTo>
                  <a:lnTo>
                    <a:pt x="1756742" y="299589"/>
                  </a:lnTo>
                  <a:lnTo>
                    <a:pt x="1718959" y="316317"/>
                  </a:lnTo>
                  <a:lnTo>
                    <a:pt x="1680703" y="334589"/>
                  </a:lnTo>
                  <a:lnTo>
                    <a:pt x="1642011" y="354381"/>
                  </a:lnTo>
                  <a:lnTo>
                    <a:pt x="1602917" y="375668"/>
                  </a:lnTo>
                  <a:lnTo>
                    <a:pt x="1563458" y="398424"/>
                  </a:lnTo>
                  <a:lnTo>
                    <a:pt x="1523667" y="422627"/>
                  </a:lnTo>
                  <a:lnTo>
                    <a:pt x="1483581" y="448250"/>
                  </a:lnTo>
                  <a:lnTo>
                    <a:pt x="1443235" y="475268"/>
                  </a:lnTo>
                  <a:lnTo>
                    <a:pt x="1402665" y="503658"/>
                  </a:lnTo>
                  <a:lnTo>
                    <a:pt x="1361905" y="533394"/>
                  </a:lnTo>
                  <a:lnTo>
                    <a:pt x="1320991" y="564452"/>
                  </a:lnTo>
                  <a:lnTo>
                    <a:pt x="1279959" y="596807"/>
                  </a:lnTo>
                  <a:lnTo>
                    <a:pt x="1238843" y="630434"/>
                  </a:lnTo>
                  <a:lnTo>
                    <a:pt x="1197680" y="665308"/>
                  </a:lnTo>
                  <a:lnTo>
                    <a:pt x="1156505" y="701405"/>
                  </a:lnTo>
                  <a:lnTo>
                    <a:pt x="1115352" y="738700"/>
                  </a:lnTo>
                  <a:lnTo>
                    <a:pt x="1074258" y="777168"/>
                  </a:lnTo>
                  <a:lnTo>
                    <a:pt x="1033257" y="816784"/>
                  </a:lnTo>
                  <a:lnTo>
                    <a:pt x="992385" y="857524"/>
                  </a:lnTo>
                  <a:lnTo>
                    <a:pt x="951678" y="899363"/>
                  </a:lnTo>
                  <a:lnTo>
                    <a:pt x="911171" y="942275"/>
                  </a:lnTo>
                  <a:lnTo>
                    <a:pt x="870899" y="986238"/>
                  </a:lnTo>
                  <a:lnTo>
                    <a:pt x="830897" y="1031225"/>
                  </a:lnTo>
                  <a:lnTo>
                    <a:pt x="791201" y="1077211"/>
                  </a:lnTo>
                  <a:lnTo>
                    <a:pt x="751847" y="1124173"/>
                  </a:lnTo>
                  <a:lnTo>
                    <a:pt x="712869" y="1172085"/>
                  </a:lnTo>
                  <a:lnTo>
                    <a:pt x="674303" y="1220923"/>
                  </a:lnTo>
                  <a:lnTo>
                    <a:pt x="636185" y="1270662"/>
                  </a:lnTo>
                </a:path>
              </a:pathLst>
            </a:custGeom>
            <a:ln w="20941">
              <a:solidFill>
                <a:srgbClr val="0055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93738" y="4246551"/>
              <a:ext cx="1576705" cy="1310640"/>
            </a:xfrm>
            <a:custGeom>
              <a:avLst/>
              <a:gdLst/>
              <a:ahLst/>
              <a:cxnLst/>
              <a:rect l="l" t="t" r="r" b="b"/>
              <a:pathLst>
                <a:path w="1576704" h="1310639">
                  <a:moveTo>
                    <a:pt x="91808" y="0"/>
                  </a:moveTo>
                  <a:lnTo>
                    <a:pt x="0" y="216674"/>
                  </a:lnTo>
                  <a:lnTo>
                    <a:pt x="293582" y="326649"/>
                  </a:lnTo>
                  <a:lnTo>
                    <a:pt x="243113" y="244987"/>
                  </a:lnTo>
                  <a:lnTo>
                    <a:pt x="274845" y="245397"/>
                  </a:lnTo>
                  <a:lnTo>
                    <a:pt x="340429" y="252186"/>
                  </a:lnTo>
                  <a:lnTo>
                    <a:pt x="408597" y="266739"/>
                  </a:lnTo>
                  <a:lnTo>
                    <a:pt x="479054" y="288822"/>
                  </a:lnTo>
                  <a:lnTo>
                    <a:pt x="515050" y="302614"/>
                  </a:lnTo>
                  <a:lnTo>
                    <a:pt x="551508" y="318201"/>
                  </a:lnTo>
                  <a:lnTo>
                    <a:pt x="588392" y="335553"/>
                  </a:lnTo>
                  <a:lnTo>
                    <a:pt x="625665" y="354641"/>
                  </a:lnTo>
                  <a:lnTo>
                    <a:pt x="663290" y="375435"/>
                  </a:lnTo>
                  <a:lnTo>
                    <a:pt x="701231" y="397908"/>
                  </a:lnTo>
                  <a:lnTo>
                    <a:pt x="739451" y="422028"/>
                  </a:lnTo>
                  <a:lnTo>
                    <a:pt x="777913" y="447768"/>
                  </a:lnTo>
                  <a:lnTo>
                    <a:pt x="816582" y="475097"/>
                  </a:lnTo>
                  <a:lnTo>
                    <a:pt x="855419" y="503987"/>
                  </a:lnTo>
                  <a:lnTo>
                    <a:pt x="894388" y="534407"/>
                  </a:lnTo>
                  <a:lnTo>
                    <a:pt x="933454" y="566330"/>
                  </a:lnTo>
                  <a:lnTo>
                    <a:pt x="972578" y="599725"/>
                  </a:lnTo>
                  <a:lnTo>
                    <a:pt x="1011725" y="634564"/>
                  </a:lnTo>
                  <a:lnTo>
                    <a:pt x="1050858" y="670817"/>
                  </a:lnTo>
                  <a:lnTo>
                    <a:pt x="1089940" y="708454"/>
                  </a:lnTo>
                  <a:lnTo>
                    <a:pt x="1128934" y="747447"/>
                  </a:lnTo>
                  <a:lnTo>
                    <a:pt x="1167804" y="787767"/>
                  </a:lnTo>
                  <a:lnTo>
                    <a:pt x="1206513" y="829383"/>
                  </a:lnTo>
                  <a:lnTo>
                    <a:pt x="1245024" y="872267"/>
                  </a:lnTo>
                  <a:lnTo>
                    <a:pt x="1283301" y="916390"/>
                  </a:lnTo>
                  <a:lnTo>
                    <a:pt x="1321307" y="961721"/>
                  </a:lnTo>
                  <a:lnTo>
                    <a:pt x="1359006" y="1008233"/>
                  </a:lnTo>
                  <a:lnTo>
                    <a:pt x="1396360" y="1055895"/>
                  </a:lnTo>
                  <a:lnTo>
                    <a:pt x="1433334" y="1104679"/>
                  </a:lnTo>
                  <a:lnTo>
                    <a:pt x="1469889" y="1154554"/>
                  </a:lnTo>
                  <a:lnTo>
                    <a:pt x="1505991" y="1205493"/>
                  </a:lnTo>
                  <a:lnTo>
                    <a:pt x="1541601" y="1257465"/>
                  </a:lnTo>
                  <a:lnTo>
                    <a:pt x="1576684" y="1310441"/>
                  </a:lnTo>
                  <a:lnTo>
                    <a:pt x="1544654" y="1256652"/>
                  </a:lnTo>
                  <a:lnTo>
                    <a:pt x="1511992" y="1203674"/>
                  </a:lnTo>
                  <a:lnTo>
                    <a:pt x="1478733" y="1151535"/>
                  </a:lnTo>
                  <a:lnTo>
                    <a:pt x="1444910" y="1100265"/>
                  </a:lnTo>
                  <a:lnTo>
                    <a:pt x="1410560" y="1049895"/>
                  </a:lnTo>
                  <a:lnTo>
                    <a:pt x="1375715" y="1000452"/>
                  </a:lnTo>
                  <a:lnTo>
                    <a:pt x="1340410" y="951967"/>
                  </a:lnTo>
                  <a:lnTo>
                    <a:pt x="1304680" y="904469"/>
                  </a:lnTo>
                  <a:lnTo>
                    <a:pt x="1268559" y="857987"/>
                  </a:lnTo>
                  <a:lnTo>
                    <a:pt x="1232081" y="812551"/>
                  </a:lnTo>
                  <a:lnTo>
                    <a:pt x="1195280" y="768190"/>
                  </a:lnTo>
                  <a:lnTo>
                    <a:pt x="1158192" y="724934"/>
                  </a:lnTo>
                  <a:lnTo>
                    <a:pt x="1120849" y="682812"/>
                  </a:lnTo>
                  <a:lnTo>
                    <a:pt x="1083288" y="641853"/>
                  </a:lnTo>
                  <a:lnTo>
                    <a:pt x="1045541" y="602087"/>
                  </a:lnTo>
                  <a:lnTo>
                    <a:pt x="1007644" y="563544"/>
                  </a:lnTo>
                  <a:lnTo>
                    <a:pt x="969631" y="526252"/>
                  </a:lnTo>
                  <a:lnTo>
                    <a:pt x="931536" y="490241"/>
                  </a:lnTo>
                  <a:lnTo>
                    <a:pt x="893393" y="455541"/>
                  </a:lnTo>
                  <a:lnTo>
                    <a:pt x="855237" y="422180"/>
                  </a:lnTo>
                  <a:lnTo>
                    <a:pt x="817102" y="390189"/>
                  </a:lnTo>
                  <a:lnTo>
                    <a:pt x="779022" y="359597"/>
                  </a:lnTo>
                  <a:lnTo>
                    <a:pt x="741033" y="330433"/>
                  </a:lnTo>
                  <a:lnTo>
                    <a:pt x="703167" y="302727"/>
                  </a:lnTo>
                  <a:lnTo>
                    <a:pt x="665460" y="276507"/>
                  </a:lnTo>
                  <a:lnTo>
                    <a:pt x="627946" y="251804"/>
                  </a:lnTo>
                  <a:lnTo>
                    <a:pt x="590660" y="228647"/>
                  </a:lnTo>
                  <a:lnTo>
                    <a:pt x="553635" y="207066"/>
                  </a:lnTo>
                  <a:lnTo>
                    <a:pt x="516906" y="187088"/>
                  </a:lnTo>
                  <a:lnTo>
                    <a:pt x="480507" y="168745"/>
                  </a:lnTo>
                  <a:lnTo>
                    <a:pt x="444473" y="152066"/>
                  </a:lnTo>
                  <a:lnTo>
                    <a:pt x="408838" y="137079"/>
                  </a:lnTo>
                  <a:lnTo>
                    <a:pt x="338903" y="112302"/>
                  </a:lnTo>
                  <a:lnTo>
                    <a:pt x="270976" y="94650"/>
                  </a:lnTo>
                  <a:lnTo>
                    <a:pt x="205332" y="84359"/>
                  </a:lnTo>
                  <a:lnTo>
                    <a:pt x="142246" y="81662"/>
                  </a:lnTo>
                  <a:lnTo>
                    <a:pt x="91808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21001" y="5474734"/>
              <a:ext cx="579755" cy="2063750"/>
            </a:xfrm>
            <a:custGeom>
              <a:avLst/>
              <a:gdLst/>
              <a:ahLst/>
              <a:cxnLst/>
              <a:rect l="l" t="t" r="r" b="b"/>
              <a:pathLst>
                <a:path w="579754" h="2063750">
                  <a:moveTo>
                    <a:pt x="0" y="0"/>
                  </a:moveTo>
                  <a:lnTo>
                    <a:pt x="34199" y="56387"/>
                  </a:lnTo>
                  <a:lnTo>
                    <a:pt x="67187" y="112804"/>
                  </a:lnTo>
                  <a:lnTo>
                    <a:pt x="98955" y="169203"/>
                  </a:lnTo>
                  <a:lnTo>
                    <a:pt x="129498" y="225540"/>
                  </a:lnTo>
                  <a:lnTo>
                    <a:pt x="158809" y="281767"/>
                  </a:lnTo>
                  <a:lnTo>
                    <a:pt x="186881" y="337840"/>
                  </a:lnTo>
                  <a:lnTo>
                    <a:pt x="213708" y="393713"/>
                  </a:lnTo>
                  <a:lnTo>
                    <a:pt x="239283" y="449338"/>
                  </a:lnTo>
                  <a:lnTo>
                    <a:pt x="263600" y="504671"/>
                  </a:lnTo>
                  <a:lnTo>
                    <a:pt x="286652" y="559666"/>
                  </a:lnTo>
                  <a:lnTo>
                    <a:pt x="308433" y="614276"/>
                  </a:lnTo>
                  <a:lnTo>
                    <a:pt x="328935" y="668455"/>
                  </a:lnTo>
                  <a:lnTo>
                    <a:pt x="348154" y="722159"/>
                  </a:lnTo>
                  <a:lnTo>
                    <a:pt x="366081" y="775340"/>
                  </a:lnTo>
                  <a:lnTo>
                    <a:pt x="382711" y="827953"/>
                  </a:lnTo>
                  <a:lnTo>
                    <a:pt x="398036" y="879952"/>
                  </a:lnTo>
                  <a:lnTo>
                    <a:pt x="412051" y="931291"/>
                  </a:lnTo>
                  <a:lnTo>
                    <a:pt x="424749" y="981924"/>
                  </a:lnTo>
                  <a:lnTo>
                    <a:pt x="436123" y="1031806"/>
                  </a:lnTo>
                  <a:lnTo>
                    <a:pt x="446167" y="1080889"/>
                  </a:lnTo>
                  <a:lnTo>
                    <a:pt x="454873" y="1129129"/>
                  </a:lnTo>
                  <a:lnTo>
                    <a:pt x="462237" y="1176479"/>
                  </a:lnTo>
                  <a:lnTo>
                    <a:pt x="468250" y="1222894"/>
                  </a:lnTo>
                  <a:lnTo>
                    <a:pt x="472907" y="1268327"/>
                  </a:lnTo>
                  <a:lnTo>
                    <a:pt x="476201" y="1312733"/>
                  </a:lnTo>
                  <a:lnTo>
                    <a:pt x="478125" y="1356066"/>
                  </a:lnTo>
                  <a:lnTo>
                    <a:pt x="478673" y="1398279"/>
                  </a:lnTo>
                  <a:lnTo>
                    <a:pt x="477838" y="1439328"/>
                  </a:lnTo>
                  <a:lnTo>
                    <a:pt x="475614" y="1479165"/>
                  </a:lnTo>
                  <a:lnTo>
                    <a:pt x="471995" y="1517745"/>
                  </a:lnTo>
                  <a:lnTo>
                    <a:pt x="460542" y="1590950"/>
                  </a:lnTo>
                  <a:lnTo>
                    <a:pt x="443427" y="1658577"/>
                  </a:lnTo>
                  <a:lnTo>
                    <a:pt x="420598" y="1720256"/>
                  </a:lnTo>
                  <a:lnTo>
                    <a:pt x="392002" y="1775622"/>
                  </a:lnTo>
                  <a:lnTo>
                    <a:pt x="357587" y="1824306"/>
                  </a:lnTo>
                  <a:lnTo>
                    <a:pt x="317301" y="1865942"/>
                  </a:lnTo>
                  <a:lnTo>
                    <a:pt x="271091" y="1900162"/>
                  </a:lnTo>
                  <a:lnTo>
                    <a:pt x="371925" y="2063486"/>
                  </a:lnTo>
                  <a:lnTo>
                    <a:pt x="418149" y="2029267"/>
                  </a:lnTo>
                  <a:lnTo>
                    <a:pt x="458448" y="1987631"/>
                  </a:lnTo>
                  <a:lnTo>
                    <a:pt x="492873" y="1938947"/>
                  </a:lnTo>
                  <a:lnTo>
                    <a:pt x="521479" y="1883581"/>
                  </a:lnTo>
                  <a:lnTo>
                    <a:pt x="544316" y="1821901"/>
                  </a:lnTo>
                  <a:lnTo>
                    <a:pt x="561439" y="1754275"/>
                  </a:lnTo>
                  <a:lnTo>
                    <a:pt x="572897" y="1681070"/>
                  </a:lnTo>
                  <a:lnTo>
                    <a:pt x="576520" y="1642489"/>
                  </a:lnTo>
                  <a:lnTo>
                    <a:pt x="578746" y="1602652"/>
                  </a:lnTo>
                  <a:lnTo>
                    <a:pt x="579582" y="1561604"/>
                  </a:lnTo>
                  <a:lnTo>
                    <a:pt x="579036" y="1519391"/>
                  </a:lnTo>
                  <a:lnTo>
                    <a:pt x="577113" y="1476058"/>
                  </a:lnTo>
                  <a:lnTo>
                    <a:pt x="573820" y="1431652"/>
                  </a:lnTo>
                  <a:lnTo>
                    <a:pt x="569163" y="1386219"/>
                  </a:lnTo>
                  <a:lnTo>
                    <a:pt x="563150" y="1339804"/>
                  </a:lnTo>
                  <a:lnTo>
                    <a:pt x="555786" y="1292454"/>
                  </a:lnTo>
                  <a:lnTo>
                    <a:pt x="547079" y="1244214"/>
                  </a:lnTo>
                  <a:lnTo>
                    <a:pt x="537035" y="1195131"/>
                  </a:lnTo>
                  <a:lnTo>
                    <a:pt x="525660" y="1145249"/>
                  </a:lnTo>
                  <a:lnTo>
                    <a:pt x="512960" y="1094616"/>
                  </a:lnTo>
                  <a:lnTo>
                    <a:pt x="498944" y="1043277"/>
                  </a:lnTo>
                  <a:lnTo>
                    <a:pt x="483616" y="991278"/>
                  </a:lnTo>
                  <a:lnTo>
                    <a:pt x="466984" y="938665"/>
                  </a:lnTo>
                  <a:lnTo>
                    <a:pt x="449054" y="885484"/>
                  </a:lnTo>
                  <a:lnTo>
                    <a:pt x="429832" y="831780"/>
                  </a:lnTo>
                  <a:lnTo>
                    <a:pt x="409326" y="777600"/>
                  </a:lnTo>
                  <a:lnTo>
                    <a:pt x="387542" y="722990"/>
                  </a:lnTo>
                  <a:lnTo>
                    <a:pt x="364485" y="667996"/>
                  </a:lnTo>
                  <a:lnTo>
                    <a:pt x="340164" y="612663"/>
                  </a:lnTo>
                  <a:lnTo>
                    <a:pt x="314584" y="557037"/>
                  </a:lnTo>
                  <a:lnTo>
                    <a:pt x="287752" y="501165"/>
                  </a:lnTo>
                  <a:lnTo>
                    <a:pt x="259675" y="445092"/>
                  </a:lnTo>
                  <a:lnTo>
                    <a:pt x="230358" y="388865"/>
                  </a:lnTo>
                  <a:lnTo>
                    <a:pt x="199810" y="332528"/>
                  </a:lnTo>
                  <a:lnTo>
                    <a:pt x="168035" y="276129"/>
                  </a:lnTo>
                  <a:lnTo>
                    <a:pt x="135041" y="219712"/>
                  </a:lnTo>
                  <a:lnTo>
                    <a:pt x="100834" y="163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93748" y="4246558"/>
              <a:ext cx="2106930" cy="3291840"/>
            </a:xfrm>
            <a:custGeom>
              <a:avLst/>
              <a:gdLst/>
              <a:ahLst/>
              <a:cxnLst/>
              <a:rect l="l" t="t" r="r" b="b"/>
              <a:pathLst>
                <a:path w="2106929" h="3291840">
                  <a:moveTo>
                    <a:pt x="1576705" y="1310448"/>
                  </a:moveTo>
                  <a:lnTo>
                    <a:pt x="1541617" y="1257471"/>
                  </a:lnTo>
                  <a:lnTo>
                    <a:pt x="1506003" y="1205498"/>
                  </a:lnTo>
                  <a:lnTo>
                    <a:pt x="1469897" y="1154559"/>
                  </a:lnTo>
                  <a:lnTo>
                    <a:pt x="1433338" y="1104683"/>
                  </a:lnTo>
                  <a:lnTo>
                    <a:pt x="1396362" y="1055899"/>
                  </a:lnTo>
                  <a:lnTo>
                    <a:pt x="1359006" y="1008236"/>
                  </a:lnTo>
                  <a:lnTo>
                    <a:pt x="1321306" y="961724"/>
                  </a:lnTo>
                  <a:lnTo>
                    <a:pt x="1283298" y="916392"/>
                  </a:lnTo>
                  <a:lnTo>
                    <a:pt x="1245020" y="872269"/>
                  </a:lnTo>
                  <a:lnTo>
                    <a:pt x="1206508" y="829385"/>
                  </a:lnTo>
                  <a:lnTo>
                    <a:pt x="1167799" y="787768"/>
                  </a:lnTo>
                  <a:lnTo>
                    <a:pt x="1128929" y="747449"/>
                  </a:lnTo>
                  <a:lnTo>
                    <a:pt x="1089935" y="708456"/>
                  </a:lnTo>
                  <a:lnTo>
                    <a:pt x="1050854" y="670818"/>
                  </a:lnTo>
                  <a:lnTo>
                    <a:pt x="1011722" y="634565"/>
                  </a:lnTo>
                  <a:lnTo>
                    <a:pt x="972576" y="599726"/>
                  </a:lnTo>
                  <a:lnTo>
                    <a:pt x="933452" y="566331"/>
                  </a:lnTo>
                  <a:lnTo>
                    <a:pt x="894388" y="534408"/>
                  </a:lnTo>
                  <a:lnTo>
                    <a:pt x="855419" y="503987"/>
                  </a:lnTo>
                  <a:lnTo>
                    <a:pt x="816583" y="475097"/>
                  </a:lnTo>
                  <a:lnTo>
                    <a:pt x="777916" y="447768"/>
                  </a:lnTo>
                  <a:lnTo>
                    <a:pt x="739455" y="422029"/>
                  </a:lnTo>
                  <a:lnTo>
                    <a:pt x="701236" y="397908"/>
                  </a:lnTo>
                  <a:lnTo>
                    <a:pt x="663296" y="375436"/>
                  </a:lnTo>
                  <a:lnTo>
                    <a:pt x="625672" y="354641"/>
                  </a:lnTo>
                  <a:lnTo>
                    <a:pt x="588400" y="335553"/>
                  </a:lnTo>
                  <a:lnTo>
                    <a:pt x="551517" y="318202"/>
                  </a:lnTo>
                  <a:lnTo>
                    <a:pt x="515059" y="302615"/>
                  </a:lnTo>
                  <a:lnTo>
                    <a:pt x="479064" y="288823"/>
                  </a:lnTo>
                  <a:lnTo>
                    <a:pt x="408607" y="266741"/>
                  </a:lnTo>
                  <a:lnTo>
                    <a:pt x="340437" y="252188"/>
                  </a:lnTo>
                  <a:lnTo>
                    <a:pt x="274850" y="245399"/>
                  </a:lnTo>
                  <a:lnTo>
                    <a:pt x="243115" y="244989"/>
                  </a:lnTo>
                  <a:lnTo>
                    <a:pt x="293554" y="326654"/>
                  </a:lnTo>
                  <a:lnTo>
                    <a:pt x="0" y="216672"/>
                  </a:lnTo>
                  <a:lnTo>
                    <a:pt x="91805" y="0"/>
                  </a:lnTo>
                  <a:lnTo>
                    <a:pt x="142243" y="81665"/>
                  </a:lnTo>
                  <a:lnTo>
                    <a:pt x="173694" y="82061"/>
                  </a:lnTo>
                  <a:lnTo>
                    <a:pt x="238646" y="88708"/>
                  </a:lnTo>
                  <a:lnTo>
                    <a:pt x="306095" y="102965"/>
                  </a:lnTo>
                  <a:lnTo>
                    <a:pt x="375758" y="124599"/>
                  </a:lnTo>
                  <a:lnTo>
                    <a:pt x="447352" y="153375"/>
                  </a:lnTo>
                  <a:lnTo>
                    <a:pt x="483784" y="170368"/>
                  </a:lnTo>
                  <a:lnTo>
                    <a:pt x="520592" y="189058"/>
                  </a:lnTo>
                  <a:lnTo>
                    <a:pt x="557742" y="209417"/>
                  </a:lnTo>
                  <a:lnTo>
                    <a:pt x="595197" y="231414"/>
                  </a:lnTo>
                  <a:lnTo>
                    <a:pt x="632922" y="255021"/>
                  </a:lnTo>
                  <a:lnTo>
                    <a:pt x="670882" y="280208"/>
                  </a:lnTo>
                  <a:lnTo>
                    <a:pt x="709041" y="306945"/>
                  </a:lnTo>
                  <a:lnTo>
                    <a:pt x="747363" y="335204"/>
                  </a:lnTo>
                  <a:lnTo>
                    <a:pt x="785815" y="364956"/>
                  </a:lnTo>
                  <a:lnTo>
                    <a:pt x="824359" y="396170"/>
                  </a:lnTo>
                  <a:lnTo>
                    <a:pt x="862960" y="428818"/>
                  </a:lnTo>
                  <a:lnTo>
                    <a:pt x="901584" y="462870"/>
                  </a:lnTo>
                  <a:lnTo>
                    <a:pt x="940194" y="498297"/>
                  </a:lnTo>
                  <a:lnTo>
                    <a:pt x="978756" y="535069"/>
                  </a:lnTo>
                  <a:lnTo>
                    <a:pt x="1017233" y="573158"/>
                  </a:lnTo>
                  <a:lnTo>
                    <a:pt x="1055591" y="612534"/>
                  </a:lnTo>
                  <a:lnTo>
                    <a:pt x="1093794" y="653167"/>
                  </a:lnTo>
                  <a:lnTo>
                    <a:pt x="1131806" y="695028"/>
                  </a:lnTo>
                  <a:lnTo>
                    <a:pt x="1169593" y="738089"/>
                  </a:lnTo>
                  <a:lnTo>
                    <a:pt x="1207118" y="782319"/>
                  </a:lnTo>
                  <a:lnTo>
                    <a:pt x="1244346" y="827689"/>
                  </a:lnTo>
                  <a:lnTo>
                    <a:pt x="1281243" y="874170"/>
                  </a:lnTo>
                  <a:lnTo>
                    <a:pt x="1317771" y="921733"/>
                  </a:lnTo>
                  <a:lnTo>
                    <a:pt x="1353897" y="970348"/>
                  </a:lnTo>
                  <a:lnTo>
                    <a:pt x="1389584" y="1019986"/>
                  </a:lnTo>
                  <a:lnTo>
                    <a:pt x="1424797" y="1070618"/>
                  </a:lnTo>
                  <a:lnTo>
                    <a:pt x="1459501" y="1122214"/>
                  </a:lnTo>
                  <a:lnTo>
                    <a:pt x="1493661" y="1174745"/>
                  </a:lnTo>
                  <a:lnTo>
                    <a:pt x="1527240" y="1228182"/>
                  </a:lnTo>
                  <a:lnTo>
                    <a:pt x="1628113" y="1391505"/>
                  </a:lnTo>
                  <a:lnTo>
                    <a:pt x="1662317" y="1447893"/>
                  </a:lnTo>
                  <a:lnTo>
                    <a:pt x="1695308" y="1504309"/>
                  </a:lnTo>
                  <a:lnTo>
                    <a:pt x="1727080" y="1560709"/>
                  </a:lnTo>
                  <a:lnTo>
                    <a:pt x="1757626" y="1617046"/>
                  </a:lnTo>
                  <a:lnTo>
                    <a:pt x="1786940" y="1673274"/>
                  </a:lnTo>
                  <a:lnTo>
                    <a:pt x="1815015" y="1729347"/>
                  </a:lnTo>
                  <a:lnTo>
                    <a:pt x="1841845" y="1785219"/>
                  </a:lnTo>
                  <a:lnTo>
                    <a:pt x="1867423" y="1840845"/>
                  </a:lnTo>
                  <a:lnTo>
                    <a:pt x="1891742" y="1896178"/>
                  </a:lnTo>
                  <a:lnTo>
                    <a:pt x="1914797" y="1951172"/>
                  </a:lnTo>
                  <a:lnTo>
                    <a:pt x="1936580" y="2005782"/>
                  </a:lnTo>
                  <a:lnTo>
                    <a:pt x="1957084" y="2059962"/>
                  </a:lnTo>
                  <a:lnTo>
                    <a:pt x="1976304" y="2113666"/>
                  </a:lnTo>
                  <a:lnTo>
                    <a:pt x="1994233" y="2166847"/>
                  </a:lnTo>
                  <a:lnTo>
                    <a:pt x="2010864" y="2219460"/>
                  </a:lnTo>
                  <a:lnTo>
                    <a:pt x="2026191" y="2271459"/>
                  </a:lnTo>
                  <a:lnTo>
                    <a:pt x="2040207" y="2322798"/>
                  </a:lnTo>
                  <a:lnTo>
                    <a:pt x="2052905" y="2373431"/>
                  </a:lnTo>
                  <a:lnTo>
                    <a:pt x="2064279" y="2423313"/>
                  </a:lnTo>
                  <a:lnTo>
                    <a:pt x="2074323" y="2472396"/>
                  </a:lnTo>
                  <a:lnTo>
                    <a:pt x="2083030" y="2520636"/>
                  </a:lnTo>
                  <a:lnTo>
                    <a:pt x="2090393" y="2567986"/>
                  </a:lnTo>
                  <a:lnTo>
                    <a:pt x="2096406" y="2614401"/>
                  </a:lnTo>
                  <a:lnTo>
                    <a:pt x="2101062" y="2659834"/>
                  </a:lnTo>
                  <a:lnTo>
                    <a:pt x="2104355" y="2704240"/>
                  </a:lnTo>
                  <a:lnTo>
                    <a:pt x="2106278" y="2747572"/>
                  </a:lnTo>
                  <a:lnTo>
                    <a:pt x="2106824" y="2789786"/>
                  </a:lnTo>
                  <a:lnTo>
                    <a:pt x="2105988" y="2830834"/>
                  </a:lnTo>
                  <a:lnTo>
                    <a:pt x="2103762" y="2870671"/>
                  </a:lnTo>
                  <a:lnTo>
                    <a:pt x="2100140" y="2909251"/>
                  </a:lnTo>
                  <a:lnTo>
                    <a:pt x="2088682" y="2982456"/>
                  </a:lnTo>
                  <a:lnTo>
                    <a:pt x="2071561" y="3050081"/>
                  </a:lnTo>
                  <a:lnTo>
                    <a:pt x="2048724" y="3111761"/>
                  </a:lnTo>
                  <a:lnTo>
                    <a:pt x="2020120" y="3167126"/>
                  </a:lnTo>
                  <a:lnTo>
                    <a:pt x="1985696" y="3215809"/>
                  </a:lnTo>
                  <a:lnTo>
                    <a:pt x="1945400" y="3257444"/>
                  </a:lnTo>
                  <a:lnTo>
                    <a:pt x="1899178" y="3291662"/>
                  </a:lnTo>
                  <a:lnTo>
                    <a:pt x="1798305" y="3128337"/>
                  </a:lnTo>
                  <a:lnTo>
                    <a:pt x="1822160" y="3112178"/>
                  </a:lnTo>
                  <a:lnTo>
                    <a:pt x="1844527" y="3094119"/>
                  </a:lnTo>
                  <a:lnTo>
                    <a:pt x="1884823" y="3052484"/>
                  </a:lnTo>
                  <a:lnTo>
                    <a:pt x="1919247" y="3003800"/>
                  </a:lnTo>
                  <a:lnTo>
                    <a:pt x="1947851" y="2948435"/>
                  </a:lnTo>
                  <a:lnTo>
                    <a:pt x="1970687" y="2886756"/>
                  </a:lnTo>
                  <a:lnTo>
                    <a:pt x="1987808" y="2819130"/>
                  </a:lnTo>
                  <a:lnTo>
                    <a:pt x="1999267" y="2745925"/>
                  </a:lnTo>
                  <a:lnTo>
                    <a:pt x="2002889" y="2707345"/>
                  </a:lnTo>
                  <a:lnTo>
                    <a:pt x="2005114" y="2667508"/>
                  </a:lnTo>
                  <a:lnTo>
                    <a:pt x="2005951" y="2626460"/>
                  </a:lnTo>
                  <a:lnTo>
                    <a:pt x="2005404" y="2584247"/>
                  </a:lnTo>
                  <a:lnTo>
                    <a:pt x="2003481" y="2540914"/>
                  </a:lnTo>
                  <a:lnTo>
                    <a:pt x="2000188" y="2496508"/>
                  </a:lnTo>
                  <a:lnTo>
                    <a:pt x="1995532" y="2451075"/>
                  </a:lnTo>
                  <a:lnTo>
                    <a:pt x="1989519" y="2404660"/>
                  </a:lnTo>
                  <a:lnTo>
                    <a:pt x="1982156" y="2357310"/>
                  </a:lnTo>
                  <a:lnTo>
                    <a:pt x="1973449" y="2309070"/>
                  </a:lnTo>
                  <a:lnTo>
                    <a:pt x="1963406" y="2259987"/>
                  </a:lnTo>
                  <a:lnTo>
                    <a:pt x="1952031" y="2210105"/>
                  </a:lnTo>
                  <a:lnTo>
                    <a:pt x="1939333" y="2159472"/>
                  </a:lnTo>
                  <a:lnTo>
                    <a:pt x="1925317" y="2108133"/>
                  </a:lnTo>
                  <a:lnTo>
                    <a:pt x="1909991" y="2056134"/>
                  </a:lnTo>
                  <a:lnTo>
                    <a:pt x="1893360" y="2003521"/>
                  </a:lnTo>
                  <a:lnTo>
                    <a:pt x="1875431" y="1950340"/>
                  </a:lnTo>
                  <a:lnTo>
                    <a:pt x="1856211" y="1896636"/>
                  </a:lnTo>
                  <a:lnTo>
                    <a:pt x="1835706" y="1842457"/>
                  </a:lnTo>
                  <a:lnTo>
                    <a:pt x="1813923" y="1787847"/>
                  </a:lnTo>
                  <a:lnTo>
                    <a:pt x="1790869" y="1732852"/>
                  </a:lnTo>
                  <a:lnTo>
                    <a:pt x="1766550" y="1677519"/>
                  </a:lnTo>
                  <a:lnTo>
                    <a:pt x="1740972" y="1621894"/>
                  </a:lnTo>
                  <a:lnTo>
                    <a:pt x="1714142" y="1566022"/>
                  </a:lnTo>
                  <a:lnTo>
                    <a:pt x="1686067" y="1509949"/>
                  </a:lnTo>
                  <a:lnTo>
                    <a:pt x="1656753" y="1453721"/>
                  </a:lnTo>
                  <a:lnTo>
                    <a:pt x="1626207" y="1397385"/>
                  </a:lnTo>
                  <a:lnTo>
                    <a:pt x="1594435" y="1340985"/>
                  </a:lnTo>
                  <a:lnTo>
                    <a:pt x="1561444" y="1284569"/>
                  </a:lnTo>
                  <a:lnTo>
                    <a:pt x="1527241" y="1228181"/>
                  </a:lnTo>
                </a:path>
              </a:pathLst>
            </a:custGeom>
            <a:ln w="20941">
              <a:solidFill>
                <a:srgbClr val="0055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736246" y="8301831"/>
            <a:ext cx="5518250" cy="1621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372943" y="1511924"/>
            <a:ext cx="9290685" cy="91249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00" b="1" spc="555" dirty="0">
                <a:latin typeface="Georgia"/>
                <a:cs typeface="Georgia"/>
              </a:rPr>
              <a:t>Los </a:t>
            </a:r>
            <a:r>
              <a:rPr sz="5800" b="1" spc="390" dirty="0">
                <a:latin typeface="Georgia"/>
                <a:cs typeface="Georgia"/>
              </a:rPr>
              <a:t>elementos </a:t>
            </a:r>
            <a:r>
              <a:rPr sz="5800" b="1" spc="505" dirty="0">
                <a:latin typeface="Georgia"/>
                <a:cs typeface="Georgia"/>
              </a:rPr>
              <a:t>en </a:t>
            </a:r>
            <a:r>
              <a:rPr sz="5800" b="1" spc="1095" dirty="0">
                <a:latin typeface="Georgia"/>
                <a:cs typeface="Georgia"/>
              </a:rPr>
              <a:t>juego</a:t>
            </a:r>
            <a:endParaRPr sz="580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9787" y="10165000"/>
            <a:ext cx="25006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PE" sz="2950" spc="-265" dirty="0" smtClean="0">
                <a:solidFill>
                  <a:srgbClr val="FFFFFF"/>
                </a:solidFill>
                <a:latin typeface="Arial"/>
                <a:cs typeface="Arial"/>
              </a:rPr>
              <a:t>Yves</a:t>
            </a:r>
            <a:r>
              <a:rPr sz="2950" spc="-26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75" dirty="0">
                <a:solidFill>
                  <a:srgbClr val="FFFFFF"/>
                </a:solidFill>
                <a:latin typeface="Arial"/>
                <a:cs typeface="Arial"/>
              </a:rPr>
              <a:t>Chevallard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59964" y="442446"/>
            <a:ext cx="8999411" cy="59041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5. ENSEÑANZA Y APRENDIZAJES</a:t>
            </a:r>
            <a:endParaRPr lang="es-PE" sz="4000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4661083"/>
            <a:ext cx="7783195" cy="4863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4500" spc="-114" dirty="0">
                <a:solidFill>
                  <a:srgbClr val="FFFFFF"/>
                </a:solidFill>
                <a:latin typeface="Arial"/>
                <a:cs typeface="Arial"/>
              </a:rPr>
              <a:t>...fomenta </a:t>
            </a:r>
            <a:r>
              <a:rPr sz="4500" spc="-24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4500" spc="-114" dirty="0">
                <a:solidFill>
                  <a:srgbClr val="FFFFFF"/>
                </a:solidFill>
                <a:latin typeface="Arial"/>
                <a:cs typeface="Arial"/>
              </a:rPr>
              <a:t>apoya </a:t>
            </a:r>
            <a:r>
              <a:rPr sz="4500" spc="-10" dirty="0">
                <a:solidFill>
                  <a:srgbClr val="FFFFFF"/>
                </a:solidFill>
                <a:latin typeface="Arial"/>
                <a:cs typeface="Arial"/>
              </a:rPr>
              <a:t>el aprendizaje, </a:t>
            </a:r>
            <a:r>
              <a:rPr sz="4500" spc="-45" dirty="0">
                <a:solidFill>
                  <a:srgbClr val="FFFFFF"/>
                </a:solidFill>
                <a:latin typeface="Arial"/>
                <a:cs typeface="Arial"/>
              </a:rPr>
              <a:t>responsabilizando </a:t>
            </a:r>
            <a:r>
              <a:rPr sz="4500" spc="3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500" spc="5" dirty="0">
                <a:solidFill>
                  <a:srgbClr val="FFFFFF"/>
                </a:solidFill>
                <a:latin typeface="Arial"/>
                <a:cs typeface="Arial"/>
              </a:rPr>
              <a:t>los alumnos </a:t>
            </a:r>
            <a:r>
              <a:rPr sz="4500" spc="-2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4500" spc="30" dirty="0">
                <a:solidFill>
                  <a:srgbClr val="FFFFFF"/>
                </a:solidFill>
                <a:latin typeface="Arial"/>
                <a:cs typeface="Arial"/>
              </a:rPr>
              <a:t>su propio </a:t>
            </a:r>
            <a:r>
              <a:rPr sz="4500" spc="-30" dirty="0">
                <a:solidFill>
                  <a:srgbClr val="FFFFFF"/>
                </a:solidFill>
                <a:latin typeface="Arial"/>
                <a:cs typeface="Arial"/>
              </a:rPr>
              <a:t>aprendizaje, </a:t>
            </a:r>
            <a:r>
              <a:rPr sz="4500" spc="20" dirty="0">
                <a:solidFill>
                  <a:srgbClr val="FFFFFF"/>
                </a:solidFill>
                <a:latin typeface="Arial"/>
                <a:cs typeface="Arial"/>
              </a:rPr>
              <a:t>dándoles </a:t>
            </a:r>
            <a:r>
              <a:rPr sz="4500" spc="-90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4500" spc="-30" dirty="0">
                <a:solidFill>
                  <a:srgbClr val="FFFFFF"/>
                </a:solidFill>
                <a:latin typeface="Arial"/>
                <a:cs typeface="Arial"/>
              </a:rPr>
              <a:t>papel </a:t>
            </a:r>
            <a:r>
              <a:rPr sz="4500" spc="50" dirty="0">
                <a:solidFill>
                  <a:srgbClr val="FFFFFF"/>
                </a:solidFill>
                <a:latin typeface="Arial"/>
                <a:cs typeface="Arial"/>
              </a:rPr>
              <a:t>activo </a:t>
            </a:r>
            <a:r>
              <a:rPr sz="4500" spc="-24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4500" spc="-30" dirty="0">
                <a:solidFill>
                  <a:srgbClr val="FFFFFF"/>
                </a:solidFill>
                <a:latin typeface="Arial"/>
                <a:cs typeface="Arial"/>
              </a:rPr>
              <a:t>protagonista en la </a:t>
            </a:r>
            <a:r>
              <a:rPr sz="4500" spc="-70" dirty="0">
                <a:solidFill>
                  <a:srgbClr val="FFFFFF"/>
                </a:solidFill>
                <a:latin typeface="Arial"/>
                <a:cs typeface="Arial"/>
              </a:rPr>
              <a:t>construcción </a:t>
            </a:r>
            <a:r>
              <a:rPr sz="4500" spc="-25" dirty="0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sz="4500" spc="-155" dirty="0">
                <a:solidFill>
                  <a:srgbClr val="FFFFFF"/>
                </a:solidFill>
                <a:latin typeface="Arial"/>
                <a:cs typeface="Arial"/>
              </a:rPr>
              <a:t>conocimiento.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2650" y="1185170"/>
            <a:ext cx="3420602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70" dirty="0" err="1" smtClean="0">
                <a:solidFill>
                  <a:srgbClr val="FFFFFF"/>
                </a:solidFill>
                <a:latin typeface="Arial Black"/>
                <a:cs typeface="Arial Black"/>
              </a:rPr>
              <a:t>Identidad</a:t>
            </a:r>
            <a:endParaRPr sz="410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52050" y="0"/>
            <a:ext cx="10052050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0895" y="2039594"/>
            <a:ext cx="6958965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11113">
              <a:lnSpc>
                <a:spcPct val="100000"/>
              </a:lnSpc>
              <a:spcBef>
                <a:spcPts val="95"/>
              </a:spcBef>
            </a:pPr>
            <a:r>
              <a:rPr sz="6600" spc="590" dirty="0"/>
              <a:t>FACILITADOR </a:t>
            </a:r>
            <a:r>
              <a:rPr sz="6600" spc="355" dirty="0" smtClean="0"/>
              <a:t>y</a:t>
            </a:r>
            <a:r>
              <a:rPr lang="es-PE" sz="6600" spc="355" dirty="0" smtClean="0"/>
              <a:t> </a:t>
            </a:r>
            <a:r>
              <a:rPr sz="6600" spc="969" dirty="0" smtClean="0"/>
              <a:t>ENTRENADOR </a:t>
            </a:r>
            <a:endParaRPr sz="6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596" y="1539875"/>
            <a:ext cx="7907654" cy="22551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484"/>
              </a:spcBef>
            </a:pPr>
            <a:r>
              <a:rPr sz="4600" b="1" spc="350" dirty="0"/>
              <a:t>EMPEZAR </a:t>
            </a:r>
            <a:r>
              <a:rPr sz="4600" b="1" spc="545" dirty="0"/>
              <a:t>DESDE </a:t>
            </a:r>
            <a:r>
              <a:rPr sz="4600" b="1" spc="434" dirty="0"/>
              <a:t>EL PUNTO EN QUE </a:t>
            </a:r>
            <a:r>
              <a:rPr sz="4600" b="1" spc="315" dirty="0"/>
              <a:t>SE ENCUENTRA </a:t>
            </a:r>
            <a:r>
              <a:rPr sz="4600" b="1" spc="385" dirty="0"/>
              <a:t>EL </a:t>
            </a:r>
            <a:r>
              <a:rPr sz="4600" b="1" spc="245" dirty="0"/>
              <a:t>ALUMNO </a:t>
            </a:r>
            <a:endParaRPr sz="46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581973" y="3966549"/>
            <a:ext cx="8403277" cy="72449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040130">
              <a:lnSpc>
                <a:spcPct val="100600"/>
              </a:lnSpc>
              <a:spcBef>
                <a:spcPts val="80"/>
              </a:spcBef>
            </a:pPr>
            <a:r>
              <a:rPr sz="3950" spc="-200" dirty="0">
                <a:solidFill>
                  <a:srgbClr val="FFFFFF"/>
                </a:solidFill>
                <a:latin typeface="Arial"/>
                <a:cs typeface="Arial"/>
              </a:rPr>
              <a:t>Sacar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a relucir 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950" spc="-140" dirty="0" smtClean="0">
                <a:solidFill>
                  <a:srgbClr val="FFFFFF"/>
                </a:solidFill>
                <a:latin typeface="Arial"/>
                <a:cs typeface="Arial"/>
              </a:rPr>
              <a:t>pre-</a:t>
            </a:r>
            <a:r>
              <a:rPr lang="es-PE" sz="3950" spc="-14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950" spc="-140" dirty="0" err="1" smtClean="0">
                <a:solidFill>
                  <a:srgbClr val="FFFFFF"/>
                </a:solidFill>
                <a:latin typeface="Arial"/>
                <a:cs typeface="Arial"/>
              </a:rPr>
              <a:t>onocimiento</a:t>
            </a:r>
            <a:r>
              <a:rPr sz="3950" spc="-1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a través de </a:t>
            </a:r>
            <a:r>
              <a:rPr sz="3950" spc="-75" dirty="0">
                <a:solidFill>
                  <a:srgbClr val="FFFFFF"/>
                </a:solidFill>
                <a:latin typeface="Arial"/>
                <a:cs typeface="Arial"/>
              </a:rPr>
              <a:t>preguntas</a:t>
            </a:r>
            <a:endParaRPr sz="3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 dirty="0">
              <a:latin typeface="Arial"/>
              <a:cs typeface="Arial"/>
            </a:endParaRPr>
          </a:p>
          <a:p>
            <a:pPr marL="577850" indent="-565785">
              <a:lnSpc>
                <a:spcPts val="4715"/>
              </a:lnSpc>
              <a:buFont typeface="Wingdings"/>
              <a:buChar char=""/>
              <a:tabLst>
                <a:tab pos="578485" algn="l"/>
              </a:tabLst>
            </a:pP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Intenta </a:t>
            </a:r>
            <a:r>
              <a:rPr sz="3950" spc="40" dirty="0">
                <a:solidFill>
                  <a:srgbClr val="FFFFFF"/>
                </a:solidFill>
                <a:latin typeface="Arial"/>
                <a:cs typeface="Arial"/>
              </a:rPr>
              <a:t>decirme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tus propias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palabras.</a:t>
            </a:r>
            <a:r>
              <a:rPr sz="3950" spc="-200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sz="3950" dirty="0">
              <a:latin typeface="Arial"/>
              <a:cs typeface="Arial"/>
            </a:endParaRPr>
          </a:p>
          <a:p>
            <a:pPr marL="200660" marR="226060" indent="-188595">
              <a:lnSpc>
                <a:spcPts val="4790"/>
              </a:lnSpc>
              <a:spcBef>
                <a:spcPts val="95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-185" dirty="0">
                <a:solidFill>
                  <a:srgbClr val="FFFFFF"/>
                </a:solidFill>
                <a:latin typeface="Arial"/>
                <a:cs typeface="Arial"/>
              </a:rPr>
              <a:t>Poner 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3950" spc="-110" dirty="0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sz="3950" spc="-200" dirty="0">
                <a:solidFill>
                  <a:srgbClr val="FFFFFF"/>
                </a:solidFill>
                <a:latin typeface="Arial"/>
                <a:cs typeface="Arial"/>
              </a:rPr>
              <a:t>... </a:t>
            </a:r>
            <a:r>
              <a:rPr sz="3950" spc="-110" dirty="0" err="1">
                <a:solidFill>
                  <a:srgbClr val="FFFFFF"/>
                </a:solidFill>
                <a:latin typeface="Arial"/>
                <a:cs typeface="Arial"/>
              </a:rPr>
              <a:t>dibujar</a:t>
            </a:r>
            <a:r>
              <a:rPr sz="3950" spc="-110" dirty="0" smtClean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r>
              <a:rPr lang="es-PE" sz="3950" spc="-110" dirty="0" smtClean="0">
                <a:solidFill>
                  <a:srgbClr val="FFFFFF"/>
                </a:solidFill>
                <a:latin typeface="Arial"/>
                <a:cs typeface="Arial"/>
              </a:rPr>
              <a:t> Un mapa</a:t>
            </a:r>
          </a:p>
          <a:p>
            <a:pPr marL="200660" marR="226060" indent="-188595">
              <a:lnSpc>
                <a:spcPts val="4790"/>
              </a:lnSpc>
              <a:spcBef>
                <a:spcPts val="95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-1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75" dirty="0" err="1" smtClean="0">
                <a:solidFill>
                  <a:srgbClr val="FFFFFF"/>
                </a:solidFill>
                <a:latin typeface="Arial"/>
                <a:cs typeface="Arial"/>
              </a:rPr>
              <a:t>Intenta</a:t>
            </a:r>
            <a:r>
              <a:rPr sz="3950" spc="-17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reconstruir </a:t>
            </a:r>
            <a:r>
              <a:rPr sz="3950" spc="-175" dirty="0" err="1">
                <a:solidFill>
                  <a:srgbClr val="FFFFFF"/>
                </a:solidFill>
                <a:latin typeface="Arial"/>
                <a:cs typeface="Arial"/>
              </a:rPr>
              <a:t>todo</a:t>
            </a:r>
            <a:r>
              <a:rPr sz="395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lang="es-PE" sz="3950" spc="10" dirty="0" smtClean="0">
                <a:solidFill>
                  <a:srgbClr val="FFFFFF"/>
                </a:solidFill>
                <a:latin typeface="Arial"/>
                <a:cs typeface="Arial"/>
              </a:rPr>
              <a:t>o que</a:t>
            </a:r>
            <a:r>
              <a:rPr sz="3950" spc="-127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puedas.</a:t>
            </a:r>
            <a:r>
              <a:rPr sz="3950" spc="-200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ts val="4635"/>
              </a:lnSpc>
              <a:buFont typeface="Wingdings"/>
              <a:buChar char=""/>
              <a:tabLst>
                <a:tab pos="578485" algn="l"/>
              </a:tabLst>
            </a:pPr>
            <a:r>
              <a:rPr sz="3950" spc="-290" dirty="0">
                <a:solidFill>
                  <a:srgbClr val="FFFFFF"/>
                </a:solidFill>
                <a:latin typeface="Arial"/>
                <a:cs typeface="Arial"/>
              </a:rPr>
              <a:t>¿Qué </a:t>
            </a:r>
            <a:r>
              <a:rPr sz="3950" spc="20" dirty="0">
                <a:solidFill>
                  <a:srgbClr val="FFFFFF"/>
                </a:solidFill>
                <a:latin typeface="Arial"/>
                <a:cs typeface="Arial"/>
              </a:rPr>
              <a:t>quiere 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decir </a:t>
            </a:r>
            <a:r>
              <a:rPr sz="3950" spc="-160" dirty="0">
                <a:solidFill>
                  <a:srgbClr val="FFFFFF"/>
                </a:solidFill>
                <a:latin typeface="Arial"/>
                <a:cs typeface="Arial"/>
              </a:rPr>
              <a:t>....?</a:t>
            </a:r>
            <a:endParaRPr sz="3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s-PE" sz="3550" spc="-13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550" spc="-135" dirty="0" smtClean="0">
                <a:solidFill>
                  <a:srgbClr val="FFFFFF"/>
                </a:solidFill>
                <a:latin typeface="Arial"/>
                <a:cs typeface="Arial"/>
              </a:rPr>
              <a:t>Zona </a:t>
            </a:r>
            <a:r>
              <a:rPr sz="3550" spc="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550" spc="-45" dirty="0" err="1">
                <a:solidFill>
                  <a:srgbClr val="FFFFFF"/>
                </a:solidFill>
                <a:latin typeface="Arial"/>
                <a:cs typeface="Arial"/>
              </a:rPr>
              <a:t>desarrollo</a:t>
            </a:r>
            <a:r>
              <a:rPr sz="35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PE" sz="3550" spc="-45" dirty="0" smtClean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lang="es-PE" sz="3550" spc="-85" dirty="0" smtClean="0">
                <a:solidFill>
                  <a:srgbClr val="FFFFFF"/>
                </a:solidFill>
                <a:latin typeface="Arial"/>
                <a:cs typeface="Arial"/>
              </a:rPr>
              <a:t>óximo</a:t>
            </a:r>
            <a:r>
              <a:rPr sz="3550" spc="-8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spc="-105" dirty="0">
                <a:solidFill>
                  <a:srgbClr val="FFFFFF"/>
                </a:solidFill>
                <a:latin typeface="Arial"/>
                <a:cs typeface="Arial"/>
              </a:rPr>
              <a:t>(Vygostky)</a:t>
            </a:r>
            <a:endParaRPr sz="35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6870" y="0"/>
            <a:ext cx="1016722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59964" y="442446"/>
            <a:ext cx="8999411" cy="59041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5. ENSEÑANZA Y APRENDIZAJES</a:t>
            </a:r>
            <a:endParaRPr lang="es-PE" sz="4000" kern="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55740" y="0"/>
            <a:ext cx="7448550" cy="11308715"/>
            <a:chOff x="12655740" y="0"/>
            <a:chExt cx="7448550" cy="11308715"/>
          </a:xfrm>
        </p:grpSpPr>
        <p:sp>
          <p:nvSpPr>
            <p:cNvPr id="3" name="object 3"/>
            <p:cNvSpPr/>
            <p:nvPr/>
          </p:nvSpPr>
          <p:spPr>
            <a:xfrm>
              <a:off x="18019870" y="0"/>
              <a:ext cx="2021153" cy="20614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55740" y="0"/>
              <a:ext cx="7448338" cy="11308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20714" y="3699154"/>
            <a:ext cx="10580370" cy="2430145"/>
            <a:chOff x="620714" y="3699154"/>
            <a:chExt cx="10580370" cy="2430145"/>
          </a:xfrm>
        </p:grpSpPr>
        <p:sp>
          <p:nvSpPr>
            <p:cNvPr id="6" name="object 6"/>
            <p:cNvSpPr/>
            <p:nvPr/>
          </p:nvSpPr>
          <p:spPr>
            <a:xfrm>
              <a:off x="620714" y="3955481"/>
              <a:ext cx="422186" cy="4473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4372" y="3699154"/>
              <a:ext cx="4410336" cy="9222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0714" y="4458084"/>
              <a:ext cx="422186" cy="4473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4372" y="4201756"/>
              <a:ext cx="10356124" cy="9222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4372" y="4704359"/>
              <a:ext cx="1955123" cy="9222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0714" y="5463289"/>
              <a:ext cx="422186" cy="4473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4372" y="5206961"/>
              <a:ext cx="4830010" cy="9222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20714" y="6212166"/>
            <a:ext cx="5053965" cy="922655"/>
            <a:chOff x="620714" y="6212166"/>
            <a:chExt cx="5053965" cy="922655"/>
          </a:xfrm>
        </p:grpSpPr>
        <p:sp>
          <p:nvSpPr>
            <p:cNvPr id="14" name="object 14"/>
            <p:cNvSpPr/>
            <p:nvPr/>
          </p:nvSpPr>
          <p:spPr>
            <a:xfrm>
              <a:off x="620714" y="6468494"/>
              <a:ext cx="422186" cy="4473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4372" y="6212166"/>
              <a:ext cx="4830010" cy="9222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5658" y="3292475"/>
            <a:ext cx="11301095" cy="7252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4360" lvl="0" indent="-457200">
              <a:lnSpc>
                <a:spcPts val="3960"/>
              </a:lnSpc>
              <a:spcBef>
                <a:spcPts val="95"/>
              </a:spcBef>
              <a:buFont typeface="Wingdings" panose="05000000000000000000" pitchFamily="2" charset="2"/>
              <a:buChar char="§"/>
              <a:tabLst>
                <a:tab pos="496570" algn="l"/>
                <a:tab pos="497205" algn="l"/>
              </a:tabLst>
            </a:pPr>
            <a:r>
              <a:rPr lang="es-MX" sz="3300" spc="-135" dirty="0">
                <a:solidFill>
                  <a:srgbClr val="FFFFFF"/>
                </a:solidFill>
                <a:latin typeface="Arial"/>
                <a:cs typeface="Arial"/>
              </a:rPr>
              <a:t>CONOCIMIENTO </a:t>
            </a:r>
            <a:r>
              <a:rPr lang="es-MX" sz="3300" spc="-385" dirty="0">
                <a:solidFill>
                  <a:srgbClr val="FFFFFF"/>
                </a:solidFill>
                <a:latin typeface="Arial"/>
                <a:cs typeface="Arial"/>
              </a:rPr>
              <a:t>REPETIDO </a:t>
            </a:r>
            <a:r>
              <a:rPr lang="es-MX" sz="3300" spc="-135" dirty="0">
                <a:solidFill>
                  <a:srgbClr val="FFFFFF"/>
                </a:solidFill>
                <a:latin typeface="Arial"/>
                <a:cs typeface="Arial"/>
              </a:rPr>
              <a:t>(conocimiento </a:t>
            </a:r>
            <a:r>
              <a:rPr lang="es-MX" sz="3300" spc="-20" dirty="0">
                <a:solidFill>
                  <a:srgbClr val="FFFFFF"/>
                </a:solidFill>
                <a:latin typeface="Arial"/>
                <a:cs typeface="Arial"/>
              </a:rPr>
              <a:t>informativo)</a:t>
            </a:r>
            <a:endParaRPr lang="es-MX" sz="33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594995" marR="1071245" lvl="0" indent="-457200">
              <a:lnSpc>
                <a:spcPts val="3960"/>
              </a:lnSpc>
              <a:spcBef>
                <a:spcPts val="130"/>
              </a:spcBef>
              <a:buFont typeface="Wingdings" panose="05000000000000000000" pitchFamily="2" charset="2"/>
              <a:buChar char="§"/>
              <a:tabLst>
                <a:tab pos="496570" algn="l"/>
                <a:tab pos="497205" algn="l"/>
              </a:tabLst>
            </a:pPr>
            <a:r>
              <a:rPr lang="es-MX" sz="3300" spc="-370" dirty="0">
                <a:solidFill>
                  <a:srgbClr val="FFFFFF"/>
                </a:solidFill>
                <a:latin typeface="Arial"/>
                <a:cs typeface="Arial"/>
              </a:rPr>
              <a:t>APLICAR </a:t>
            </a:r>
            <a:r>
              <a:rPr lang="es-MX" sz="3300" spc="-445" dirty="0">
                <a:solidFill>
                  <a:srgbClr val="FFFFFF"/>
                </a:solidFill>
                <a:latin typeface="Arial"/>
                <a:cs typeface="Arial"/>
              </a:rPr>
              <a:t>LOS CONOCIMIENTOS </a:t>
            </a:r>
            <a:r>
              <a:rPr lang="es-MX" sz="3300" spc="-17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lang="es-MX" sz="3300" spc="-254" dirty="0">
                <a:solidFill>
                  <a:srgbClr val="FFFFFF"/>
                </a:solidFill>
                <a:latin typeface="Arial"/>
                <a:cs typeface="Arial"/>
              </a:rPr>
              <a:t>LAS SITUACIONES </a:t>
            </a:r>
            <a:r>
              <a:rPr lang="es-MX" sz="3300" spc="-350" dirty="0">
                <a:solidFill>
                  <a:srgbClr val="FFFFFF"/>
                </a:solidFill>
                <a:latin typeface="Arial"/>
                <a:cs typeface="Arial"/>
              </a:rPr>
              <a:t>YA </a:t>
            </a:r>
            <a:r>
              <a:rPr lang="es-MX" sz="3300" spc="-315" dirty="0">
                <a:solidFill>
                  <a:srgbClr val="FFFFFF"/>
                </a:solidFill>
                <a:latin typeface="Arial"/>
                <a:cs typeface="Arial"/>
              </a:rPr>
              <a:t>ANALIZADAS EN </a:t>
            </a:r>
            <a:r>
              <a:rPr lang="es-MX" sz="3300" spc="-17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lang="es-MX" sz="3300" spc="-434" dirty="0">
                <a:solidFill>
                  <a:srgbClr val="FFFFFF"/>
                </a:solidFill>
                <a:latin typeface="Arial"/>
                <a:cs typeface="Arial"/>
              </a:rPr>
              <a:t>AULA </a:t>
            </a:r>
            <a:r>
              <a:rPr lang="es-MX" sz="3300" spc="-4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MX" sz="3300" spc="-5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es-MX" sz="3300" spc="-5" dirty="0">
                <a:solidFill>
                  <a:srgbClr val="FFFFFF"/>
                </a:solidFill>
                <a:latin typeface="Arial"/>
                <a:cs typeface="Arial"/>
              </a:rPr>
              <a:t>competencias)</a:t>
            </a:r>
            <a:endParaRPr lang="es-MX" sz="33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594360" lvl="0" indent="-457200">
              <a:lnSpc>
                <a:spcPts val="3820"/>
              </a:lnSpc>
              <a:buFont typeface="Wingdings" panose="05000000000000000000" pitchFamily="2" charset="2"/>
              <a:buChar char="§"/>
              <a:tabLst>
                <a:tab pos="496570" algn="l"/>
                <a:tab pos="497205" algn="l"/>
              </a:tabLst>
            </a:pPr>
            <a:r>
              <a:rPr lang="es-MX" sz="3300" spc="-285" dirty="0" smtClean="0">
                <a:solidFill>
                  <a:srgbClr val="FFFFFF"/>
                </a:solidFill>
                <a:latin typeface="Arial"/>
                <a:cs typeface="Arial"/>
              </a:rPr>
              <a:t>UTILIZAR UN CONOCIMIENTO</a:t>
            </a:r>
            <a:r>
              <a:rPr lang="es-MX" sz="3300" spc="-27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MX" sz="3300" spc="-27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lang="es-MX" sz="3300" spc="-7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lang="es-MX" sz="3300" spc="-80" dirty="0">
                <a:solidFill>
                  <a:srgbClr val="FFFFFF"/>
                </a:solidFill>
                <a:latin typeface="Arial"/>
                <a:cs typeface="Arial"/>
              </a:rPr>
              <a:t>nueva </a:t>
            </a:r>
            <a:r>
              <a:rPr lang="es-MX" sz="3300" spc="-65" dirty="0">
                <a:solidFill>
                  <a:srgbClr val="FFFFFF"/>
                </a:solidFill>
                <a:latin typeface="Arial"/>
                <a:cs typeface="Arial"/>
              </a:rPr>
              <a:t>situación </a:t>
            </a:r>
            <a:r>
              <a:rPr lang="es-MX" sz="3300" spc="-50" dirty="0" smtClean="0">
                <a:solidFill>
                  <a:srgbClr val="FFFFFF"/>
                </a:solidFill>
                <a:latin typeface="Arial"/>
                <a:cs typeface="Arial"/>
              </a:rPr>
              <a:t>cuando</a:t>
            </a:r>
            <a:r>
              <a:rPr lang="es-MX" sz="3300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s-MX" sz="3300" spc="-55" dirty="0" smtClean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lang="es-MX" sz="3300" spc="-55" dirty="0">
                <a:solidFill>
                  <a:srgbClr val="FFFFFF"/>
                </a:solidFill>
                <a:latin typeface="Arial"/>
                <a:cs typeface="Arial"/>
              </a:rPr>
              <a:t>profesor </a:t>
            </a:r>
            <a:r>
              <a:rPr lang="es-MX" sz="3300" spc="-105" dirty="0">
                <a:solidFill>
                  <a:srgbClr val="FFFFFF"/>
                </a:solidFill>
                <a:latin typeface="Arial"/>
                <a:cs typeface="Arial"/>
              </a:rPr>
              <a:t>me </a:t>
            </a:r>
            <a:r>
              <a:rPr lang="es-MX" sz="3300" spc="-85" dirty="0">
                <a:solidFill>
                  <a:srgbClr val="FFFFFF"/>
                </a:solidFill>
                <a:latin typeface="Arial"/>
                <a:cs typeface="Arial"/>
              </a:rPr>
              <a:t>pregunta </a:t>
            </a:r>
            <a:r>
              <a:rPr lang="es-MX" sz="3300" spc="-90" dirty="0">
                <a:solidFill>
                  <a:srgbClr val="FFFFFF"/>
                </a:solidFill>
                <a:latin typeface="Arial"/>
                <a:cs typeface="Arial"/>
              </a:rPr>
              <a:t>(habilidades </a:t>
            </a:r>
            <a:r>
              <a:rPr lang="es-MX" sz="3300" spc="-55" dirty="0">
                <a:solidFill>
                  <a:srgbClr val="FFFFFF"/>
                </a:solidFill>
                <a:latin typeface="Arial"/>
                <a:cs typeface="Arial"/>
              </a:rPr>
              <a:t>simples)</a:t>
            </a:r>
            <a:endParaRPr lang="es-MX" sz="33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594995" marR="5080" lvl="0" indent="-457200">
              <a:lnSpc>
                <a:spcPts val="3960"/>
              </a:lnSpc>
              <a:spcBef>
                <a:spcPts val="135"/>
              </a:spcBef>
              <a:buFont typeface="Wingdings" panose="05000000000000000000" pitchFamily="2" charset="2"/>
              <a:buChar char="§"/>
              <a:tabLst>
                <a:tab pos="496570" algn="l"/>
                <a:tab pos="497205" algn="l"/>
              </a:tabLst>
            </a:pPr>
            <a:r>
              <a:rPr lang="es-MX" sz="3300" spc="-285" dirty="0">
                <a:solidFill>
                  <a:srgbClr val="FFFFFF"/>
                </a:solidFill>
                <a:latin typeface="Arial"/>
                <a:cs typeface="Arial"/>
              </a:rPr>
              <a:t>UTILIZAR </a:t>
            </a:r>
            <a:r>
              <a:rPr lang="es-MX" sz="3300" spc="-270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lang="es-MX" sz="3300" spc="-445" dirty="0">
                <a:solidFill>
                  <a:srgbClr val="FFFFFF"/>
                </a:solidFill>
                <a:latin typeface="Arial"/>
                <a:cs typeface="Arial"/>
              </a:rPr>
              <a:t>CONOCIMIENTO </a:t>
            </a:r>
            <a:r>
              <a:rPr lang="es-MX" sz="3300" spc="-4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MX" sz="3300" spc="20" dirty="0" smtClean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lang="es-MX" sz="3300" spc="-7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lang="es-MX" sz="3300" spc="-65" dirty="0">
                <a:solidFill>
                  <a:srgbClr val="FFFFFF"/>
                </a:solidFill>
                <a:latin typeface="Arial"/>
                <a:cs typeface="Arial"/>
              </a:rPr>
              <a:t>situación </a:t>
            </a:r>
            <a:r>
              <a:rPr lang="es-MX" sz="3300" spc="-80" dirty="0">
                <a:solidFill>
                  <a:srgbClr val="FFFFFF"/>
                </a:solidFill>
                <a:latin typeface="Arial"/>
                <a:cs typeface="Arial"/>
              </a:rPr>
              <a:t>nueva </a:t>
            </a:r>
            <a:r>
              <a:rPr lang="es-MX" sz="3300" spc="-180" dirty="0">
                <a:solidFill>
                  <a:srgbClr val="FFFFFF"/>
                </a:solidFill>
                <a:latin typeface="Arial"/>
                <a:cs typeface="Arial"/>
              </a:rPr>
              <a:t>sin </a:t>
            </a:r>
            <a:r>
              <a:rPr lang="es-MX" sz="3300" spc="-135" dirty="0">
                <a:solidFill>
                  <a:srgbClr val="FFFFFF"/>
                </a:solidFill>
                <a:latin typeface="Arial"/>
                <a:cs typeface="Arial"/>
              </a:rPr>
              <a:t>que se le </a:t>
            </a:r>
            <a:r>
              <a:rPr lang="es-MX" sz="3300" spc="-35" dirty="0">
                <a:solidFill>
                  <a:srgbClr val="FFFFFF"/>
                </a:solidFill>
                <a:latin typeface="Arial"/>
                <a:cs typeface="Arial"/>
              </a:rPr>
              <a:t>pida </a:t>
            </a:r>
            <a:r>
              <a:rPr lang="es-MX" sz="3300" spc="-90" dirty="0">
                <a:solidFill>
                  <a:srgbClr val="FFFFFF"/>
                </a:solidFill>
                <a:latin typeface="Arial"/>
                <a:cs typeface="Arial"/>
              </a:rPr>
              <a:t>(habilidades </a:t>
            </a:r>
            <a:r>
              <a:rPr lang="es-MX" sz="3300" spc="-114" dirty="0">
                <a:solidFill>
                  <a:srgbClr val="FFFFFF"/>
                </a:solidFill>
                <a:latin typeface="Arial"/>
                <a:cs typeface="Arial"/>
              </a:rPr>
              <a:t>complejas</a:t>
            </a:r>
            <a:r>
              <a:rPr lang="es-MX" sz="3300" spc="-114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s-PE" sz="2950" spc="-42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2950" spc="-420" dirty="0" smtClean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lang="es-PE" sz="2950" spc="-4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45" dirty="0" err="1" smtClean="0">
                <a:solidFill>
                  <a:srgbClr val="FFFFFF"/>
                </a:solidFill>
                <a:latin typeface="Arial"/>
                <a:cs typeface="Arial"/>
              </a:rPr>
              <a:t>así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950" dirty="0">
              <a:latin typeface="Arial"/>
              <a:cs typeface="Arial"/>
            </a:endParaRPr>
          </a:p>
          <a:p>
            <a:pPr marL="370840" indent="-358775">
              <a:lnSpc>
                <a:spcPct val="100000"/>
              </a:lnSpc>
              <a:spcBef>
                <a:spcPts val="80"/>
              </a:spcBef>
              <a:buSzPct val="122033"/>
              <a:buChar char="•"/>
              <a:tabLst>
                <a:tab pos="370840" algn="l"/>
                <a:tab pos="371475" algn="l"/>
              </a:tabLst>
            </a:pPr>
            <a:r>
              <a:rPr sz="2950" spc="-125" dirty="0" err="1">
                <a:solidFill>
                  <a:srgbClr val="FFFFFF"/>
                </a:solidFill>
                <a:latin typeface="Arial"/>
                <a:cs typeface="Arial"/>
              </a:rPr>
              <a:t>Puedo</a:t>
            </a:r>
            <a:r>
              <a:rPr sz="295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PE" sz="2950" spc="-50" dirty="0" smtClean="0">
                <a:solidFill>
                  <a:srgbClr val="FFFFFF"/>
                </a:solidFill>
                <a:latin typeface="Arial"/>
                <a:cs typeface="Arial"/>
              </a:rPr>
              <a:t>resolver la situación </a:t>
            </a:r>
            <a:r>
              <a:rPr sz="2950" spc="-65" dirty="0" smtClean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2950" spc="-105" dirty="0">
                <a:solidFill>
                  <a:srgbClr val="FFFFFF"/>
                </a:solidFill>
                <a:latin typeface="Arial"/>
                <a:cs typeface="Arial"/>
              </a:rPr>
              <a:t>lo que </a:t>
            </a:r>
            <a:r>
              <a:rPr sz="2950" spc="-135" dirty="0">
                <a:solidFill>
                  <a:srgbClr val="FFFFFF"/>
                </a:solidFill>
                <a:latin typeface="Arial"/>
                <a:cs typeface="Arial"/>
              </a:rPr>
              <a:t>sé</a:t>
            </a:r>
            <a:endParaRPr sz="2950" dirty="0">
              <a:latin typeface="Arial"/>
              <a:cs typeface="Arial"/>
            </a:endParaRPr>
          </a:p>
          <a:p>
            <a:pPr marL="370840" indent="-358775">
              <a:lnSpc>
                <a:spcPct val="100000"/>
              </a:lnSpc>
              <a:spcBef>
                <a:spcPts val="5"/>
              </a:spcBef>
              <a:buSzPct val="122033"/>
              <a:buChar char="•"/>
              <a:tabLst>
                <a:tab pos="370840" algn="l"/>
                <a:tab pos="371475" algn="l"/>
              </a:tabLst>
            </a:pPr>
            <a:r>
              <a:rPr sz="2950" spc="-135" dirty="0">
                <a:solidFill>
                  <a:srgbClr val="FFFFFF"/>
                </a:solidFill>
                <a:latin typeface="Arial"/>
                <a:cs typeface="Arial"/>
              </a:rPr>
              <a:t>Puedo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activar 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mis </a:t>
            </a:r>
            <a:r>
              <a:rPr sz="2950" spc="-105" dirty="0">
                <a:solidFill>
                  <a:srgbClr val="FFFFFF"/>
                </a:solidFill>
                <a:latin typeface="Arial"/>
                <a:cs typeface="Arial"/>
              </a:rPr>
              <a:t>conocimientos que se </a:t>
            </a:r>
            <a:r>
              <a:rPr sz="2950" spc="-160" dirty="0">
                <a:solidFill>
                  <a:srgbClr val="FFFFFF"/>
                </a:solidFill>
                <a:latin typeface="Arial"/>
                <a:cs typeface="Arial"/>
              </a:rPr>
              <a:t>han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convertido en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nueva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habilidad</a:t>
            </a:r>
            <a:endParaRPr sz="2950" dirty="0">
              <a:latin typeface="Arial"/>
              <a:cs typeface="Arial"/>
            </a:endParaRPr>
          </a:p>
          <a:p>
            <a:pPr marL="370840" indent="-358775">
              <a:lnSpc>
                <a:spcPts val="3215"/>
              </a:lnSpc>
              <a:spcBef>
                <a:spcPts val="20"/>
              </a:spcBef>
              <a:buSzPct val="122033"/>
              <a:buChar char="•"/>
              <a:tabLst>
                <a:tab pos="370840" algn="l"/>
                <a:tab pos="371475" algn="l"/>
              </a:tabLst>
            </a:pPr>
            <a:r>
              <a:rPr sz="2950" spc="-135" dirty="0" err="1">
                <a:solidFill>
                  <a:srgbClr val="FFFFFF"/>
                </a:solidFill>
                <a:latin typeface="Arial"/>
                <a:cs typeface="Arial"/>
              </a:rPr>
              <a:t>Puedo</a:t>
            </a:r>
            <a:r>
              <a:rPr sz="295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80" dirty="0" err="1" smtClean="0">
                <a:solidFill>
                  <a:srgbClr val="FFFFFF"/>
                </a:solidFill>
                <a:latin typeface="Arial"/>
                <a:cs typeface="Arial"/>
              </a:rPr>
              <a:t>analizar</a:t>
            </a:r>
            <a:r>
              <a:rPr lang="es-PE" sz="2950" spc="-80" dirty="0" smtClean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950" dirty="0">
              <a:latin typeface="Arial"/>
              <a:cs typeface="Arial"/>
            </a:endParaRPr>
          </a:p>
          <a:p>
            <a:pPr marL="1237615" lvl="1" indent="-471805">
              <a:lnSpc>
                <a:spcPts val="3645"/>
              </a:lnSpc>
              <a:buSzPct val="122033"/>
              <a:buFont typeface="Wingdings" panose="05000000000000000000" pitchFamily="2" charset="2"/>
              <a:buChar char="Ø"/>
              <a:tabLst>
                <a:tab pos="1238250" algn="l"/>
              </a:tabLst>
            </a:pPr>
            <a:r>
              <a:rPr sz="2950" spc="-105" dirty="0">
                <a:solidFill>
                  <a:srgbClr val="FFFFFF"/>
                </a:solidFill>
                <a:latin typeface="Arial"/>
                <a:cs typeface="Arial"/>
              </a:rPr>
              <a:t>lo que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me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permitió </a:t>
            </a: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reconocer 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situación</a:t>
            </a:r>
            <a:endParaRPr sz="2950" dirty="0">
              <a:latin typeface="Arial"/>
              <a:cs typeface="Arial"/>
            </a:endParaRPr>
          </a:p>
          <a:p>
            <a:pPr marL="1237615" lvl="1" indent="-471805">
              <a:lnSpc>
                <a:spcPts val="3970"/>
              </a:lnSpc>
              <a:buSzPct val="122033"/>
              <a:buFont typeface="Wingdings" panose="05000000000000000000" pitchFamily="2" charset="2"/>
              <a:buChar char="Ø"/>
              <a:tabLst>
                <a:tab pos="1238250" algn="l"/>
              </a:tabLst>
            </a:pPr>
            <a:r>
              <a:rPr sz="2950" spc="-125" dirty="0" err="1">
                <a:solidFill>
                  <a:srgbClr val="FFFFFF"/>
                </a:solidFill>
                <a:latin typeface="Arial"/>
                <a:cs typeface="Arial"/>
              </a:rPr>
              <a:t>cómo</a:t>
            </a:r>
            <a:r>
              <a:rPr sz="295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lang="es-PE" sz="2950" spc="85" dirty="0" smtClean="0">
                <a:solidFill>
                  <a:srgbClr val="FFFFFF"/>
                </a:solidFill>
                <a:latin typeface="Arial"/>
                <a:cs typeface="Arial"/>
              </a:rPr>
              <a:t>ice que</a:t>
            </a:r>
            <a:r>
              <a:rPr sz="2950" spc="8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mis </a:t>
            </a:r>
            <a:r>
              <a:rPr sz="2950" spc="-105" dirty="0">
                <a:solidFill>
                  <a:srgbClr val="FFFFFF"/>
                </a:solidFill>
                <a:latin typeface="Arial"/>
                <a:cs typeface="Arial"/>
              </a:rPr>
              <a:t>conocimientos 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funcionen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01766" y="1527810"/>
            <a:ext cx="10264684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200" spc="-40" dirty="0">
                <a:latin typeface="Verdana"/>
                <a:cs typeface="Verdana"/>
              </a:rPr>
              <a:t>DIFERENTES </a:t>
            </a:r>
            <a:r>
              <a:rPr sz="4200" spc="35" dirty="0">
                <a:latin typeface="Verdana"/>
                <a:cs typeface="Verdana"/>
              </a:rPr>
              <a:t>GRADOS </a:t>
            </a:r>
            <a:r>
              <a:rPr sz="4200" spc="-75" dirty="0">
                <a:latin typeface="Verdana"/>
                <a:cs typeface="Verdana"/>
              </a:rPr>
              <a:t>DE </a:t>
            </a:r>
            <a:r>
              <a:rPr sz="4200" spc="-85" dirty="0">
                <a:latin typeface="Verdana"/>
                <a:cs typeface="Verdana"/>
              </a:rPr>
              <a:t>ADQUISICIÓN DE </a:t>
            </a:r>
            <a:r>
              <a:rPr sz="4200" spc="20" dirty="0">
                <a:latin typeface="Verdana"/>
                <a:cs typeface="Verdana"/>
              </a:rPr>
              <a:t>CONOCIMIENTOS</a:t>
            </a:r>
            <a:endParaRPr sz="42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638132" y="9828256"/>
            <a:ext cx="4327525" cy="13779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3095" algn="r">
              <a:lnSpc>
                <a:spcPct val="100000"/>
              </a:lnSpc>
              <a:spcBef>
                <a:spcPts val="114"/>
              </a:spcBef>
            </a:pPr>
            <a:r>
              <a:rPr sz="2950" spc="-229" dirty="0">
                <a:latin typeface="Trebuchet MS"/>
                <a:cs typeface="Trebuchet MS"/>
              </a:rPr>
              <a:t>G. </a:t>
            </a:r>
            <a:r>
              <a:rPr sz="2950" spc="-65" dirty="0">
                <a:latin typeface="Trebuchet MS"/>
                <a:cs typeface="Trebuchet MS"/>
              </a:rPr>
              <a:t>De </a:t>
            </a:r>
            <a:r>
              <a:rPr sz="2950" spc="-190" dirty="0">
                <a:latin typeface="Trebuchet MS"/>
                <a:cs typeface="Trebuchet MS"/>
              </a:rPr>
              <a:t>Vecchi, </a:t>
            </a:r>
            <a:r>
              <a:rPr sz="2950" spc="-130" dirty="0">
                <a:latin typeface="Trebuchet MS"/>
                <a:cs typeface="Trebuchet MS"/>
              </a:rPr>
              <a:t>Aiutare </a:t>
            </a:r>
            <a:r>
              <a:rPr sz="2950" spc="-110" dirty="0">
                <a:latin typeface="Trebuchet MS"/>
                <a:cs typeface="Trebuchet MS"/>
              </a:rPr>
              <a:t>ad </a:t>
            </a:r>
            <a:r>
              <a:rPr sz="2950" spc="-140" dirty="0">
                <a:latin typeface="Trebuchet MS"/>
                <a:cs typeface="Trebuchet MS"/>
              </a:rPr>
              <a:t>apprendere, </a:t>
            </a:r>
            <a:r>
              <a:rPr sz="2950" spc="-190" dirty="0">
                <a:latin typeface="Trebuchet MS"/>
                <a:cs typeface="Trebuchet MS"/>
              </a:rPr>
              <a:t>La </a:t>
            </a:r>
            <a:r>
              <a:rPr sz="2950" spc="-70" dirty="0">
                <a:latin typeface="Trebuchet MS"/>
                <a:cs typeface="Trebuchet MS"/>
              </a:rPr>
              <a:t>Nuova </a:t>
            </a:r>
            <a:r>
              <a:rPr sz="2950" spc="-180" dirty="0">
                <a:latin typeface="Trebuchet MS"/>
                <a:cs typeface="Trebuchet MS"/>
              </a:rPr>
              <a:t>Italia,</a:t>
            </a:r>
            <a:endParaRPr sz="29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950" spc="-185" dirty="0">
                <a:latin typeface="Trebuchet MS"/>
                <a:cs typeface="Trebuchet MS"/>
              </a:rPr>
              <a:t>Florencia, </a:t>
            </a:r>
            <a:r>
              <a:rPr sz="2950" spc="-45" dirty="0">
                <a:latin typeface="Trebuchet MS"/>
                <a:cs typeface="Trebuchet MS"/>
              </a:rPr>
              <a:t>1998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659964" y="442446"/>
            <a:ext cx="8999411" cy="59041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5. ENSEÑANZA Y APRENDIZAJES</a:t>
            </a:r>
            <a:endParaRPr lang="es-PE" sz="4000" kern="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7082" y="15875"/>
            <a:ext cx="8537575" cy="11308715"/>
          </a:xfrm>
          <a:custGeom>
            <a:avLst/>
            <a:gdLst/>
            <a:ahLst/>
            <a:cxnLst/>
            <a:rect l="l" t="t" r="r" b="b"/>
            <a:pathLst>
              <a:path w="8537575" h="11308715">
                <a:moveTo>
                  <a:pt x="0" y="11308556"/>
                </a:moveTo>
                <a:lnTo>
                  <a:pt x="8537017" y="11308556"/>
                </a:lnTo>
                <a:lnTo>
                  <a:pt x="8537017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9870" y="0"/>
            <a:ext cx="2021153" cy="2061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567160" cy="11308715"/>
            <a:chOff x="0" y="0"/>
            <a:chExt cx="11567160" cy="1130871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1567160" cy="11308715"/>
            </a:xfrm>
            <a:custGeom>
              <a:avLst/>
              <a:gdLst/>
              <a:ahLst/>
              <a:cxnLst/>
              <a:rect l="l" t="t" r="r" b="b"/>
              <a:pathLst>
                <a:path w="11567160" h="11308715">
                  <a:moveTo>
                    <a:pt x="1156708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1567082" y="11308556"/>
                  </a:lnTo>
                  <a:lnTo>
                    <a:pt x="11567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9543" y="1231669"/>
              <a:ext cx="10827523" cy="7427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968087" y="5002436"/>
            <a:ext cx="7613015" cy="25012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75"/>
              </a:spcBef>
            </a:pPr>
            <a:r>
              <a:rPr sz="3600" spc="-160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sistema de clasificación jerárquica </a:t>
            </a:r>
            <a:r>
              <a:rPr sz="3600" spc="40" dirty="0">
                <a:solidFill>
                  <a:srgbClr val="FFFFFF"/>
                </a:solidFill>
                <a:latin typeface="Arial"/>
                <a:cs typeface="Arial"/>
              </a:rPr>
              <a:t>de los </a:t>
            </a:r>
            <a:r>
              <a:rPr sz="3600" spc="-105" dirty="0">
                <a:solidFill>
                  <a:srgbClr val="FFFFFF"/>
                </a:solidFill>
                <a:latin typeface="Arial"/>
                <a:cs typeface="Arial"/>
              </a:rPr>
              <a:t>procesos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cognitivos </a:t>
            </a:r>
            <a:r>
              <a:rPr sz="3600" spc="30" dirty="0" err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5" dirty="0" err="1" smtClean="0">
                <a:solidFill>
                  <a:srgbClr val="FFFFFF"/>
                </a:solidFill>
                <a:latin typeface="Arial"/>
                <a:cs typeface="Arial"/>
              </a:rPr>
              <a:t>orden</a:t>
            </a:r>
            <a:r>
              <a:rPr lang="es-PE"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PE" sz="3600" spc="-25" dirty="0" smtClean="0">
                <a:solidFill>
                  <a:srgbClr val="FFFFFF"/>
                </a:solidFill>
                <a:latin typeface="Arial"/>
                <a:cs typeface="Arial"/>
              </a:rPr>
              <a:t>creciente</a:t>
            </a:r>
            <a:r>
              <a:rPr sz="36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600" spc="15" dirty="0" err="1" smtClean="0">
                <a:solidFill>
                  <a:srgbClr val="FFFFFF"/>
                </a:solidFill>
                <a:latin typeface="Arial"/>
                <a:cs typeface="Arial"/>
              </a:rPr>
              <a:t>dificulta</a:t>
            </a:r>
            <a:r>
              <a:rPr lang="es-PE" sz="3600" spc="15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70"/>
              </a:spcBef>
            </a:pPr>
            <a:r>
              <a:rPr sz="2600" u="heavy" spc="10" dirty="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http://www.edscuola.it/archivio/ped/bloom.html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6472" y="9344503"/>
            <a:ext cx="4959985" cy="111569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950" spc="-120" dirty="0">
                <a:latin typeface="Trebuchet MS"/>
                <a:cs typeface="Trebuchet MS"/>
              </a:rPr>
              <a:t>Revisión </a:t>
            </a:r>
            <a:r>
              <a:rPr sz="2950" spc="-130" dirty="0">
                <a:latin typeface="Trebuchet MS"/>
                <a:cs typeface="Trebuchet MS"/>
              </a:rPr>
              <a:t>de</a:t>
            </a:r>
            <a:endParaRPr sz="29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3300" spc="-100" dirty="0">
                <a:latin typeface="Trebuchet MS"/>
                <a:cs typeface="Trebuchet MS"/>
              </a:rPr>
              <a:t>Anderson </a:t>
            </a:r>
            <a:r>
              <a:rPr sz="3300" spc="-160" dirty="0">
                <a:latin typeface="Trebuchet MS"/>
                <a:cs typeface="Trebuchet MS"/>
              </a:rPr>
              <a:t>y </a:t>
            </a:r>
            <a:r>
              <a:rPr sz="3300" spc="-165" dirty="0">
                <a:latin typeface="Trebuchet MS"/>
                <a:cs typeface="Trebuchet MS"/>
              </a:rPr>
              <a:t>Krathwohl </a:t>
            </a:r>
            <a:r>
              <a:rPr sz="3300" spc="-125" dirty="0">
                <a:latin typeface="Trebuchet MS"/>
                <a:cs typeface="Trebuchet MS"/>
              </a:rPr>
              <a:t>(2001)</a:t>
            </a:r>
            <a:endParaRPr sz="33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067485" y="1844551"/>
            <a:ext cx="7200265" cy="2131060"/>
            <a:chOff x="12067485" y="1844551"/>
            <a:chExt cx="7200265" cy="2131060"/>
          </a:xfrm>
        </p:grpSpPr>
        <p:sp>
          <p:nvSpPr>
            <p:cNvPr id="10" name="object 10"/>
            <p:cNvSpPr/>
            <p:nvPr/>
          </p:nvSpPr>
          <p:spPr>
            <a:xfrm>
              <a:off x="12067485" y="1844551"/>
              <a:ext cx="7199780" cy="13771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67485" y="2598454"/>
              <a:ext cx="3322202" cy="13771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440009" y="1997709"/>
            <a:ext cx="624141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950" spc="944" dirty="0"/>
              <a:t>Taxonomía </a:t>
            </a:r>
            <a:r>
              <a:rPr sz="4950" spc="770" dirty="0"/>
              <a:t>de </a:t>
            </a:r>
            <a:r>
              <a:rPr sz="4950" spc="940" dirty="0"/>
              <a:t>Bloom </a:t>
            </a:r>
            <a:r>
              <a:rPr sz="4950" spc="95" dirty="0"/>
              <a:t>(1956)</a:t>
            </a:r>
            <a:r>
              <a:rPr sz="4950" spc="95" dirty="0">
                <a:solidFill>
                  <a:srgbClr val="282833"/>
                </a:solidFill>
              </a:rPr>
              <a:t>) </a:t>
            </a:r>
            <a:endParaRPr sz="49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5831" y="2128386"/>
            <a:ext cx="4059554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685" dirty="0"/>
              <a:t>Preguntas</a:t>
            </a:r>
            <a:r>
              <a:rPr sz="4950" spc="685" dirty="0"/>
              <a:t> </a:t>
            </a:r>
            <a:endParaRPr sz="4950" dirty="0"/>
          </a:p>
        </p:txBody>
      </p:sp>
      <p:sp>
        <p:nvSpPr>
          <p:cNvPr id="4" name="object 4"/>
          <p:cNvSpPr txBox="1"/>
          <p:nvPr/>
        </p:nvSpPr>
        <p:spPr>
          <a:xfrm>
            <a:off x="955831" y="3774409"/>
            <a:ext cx="8000365" cy="368241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56895">
              <a:lnSpc>
                <a:spcPct val="101000"/>
              </a:lnSpc>
              <a:spcBef>
                <a:spcPts val="60"/>
              </a:spcBef>
            </a:pPr>
            <a:r>
              <a:rPr sz="3950" spc="-434" dirty="0" smtClean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lang="es-PE" sz="3950" spc="-355" dirty="0" smtClean="0">
                <a:solidFill>
                  <a:srgbClr val="FFFFFF"/>
                </a:solidFill>
                <a:latin typeface="Arial"/>
                <a:cs typeface="Arial"/>
              </a:rPr>
              <a:t>LAS PREGUNTAS IMPORTAN MAS QUE LAS RESPUESTAS</a:t>
            </a:r>
            <a:r>
              <a:rPr sz="3950" spc="-355" dirty="0" smtClean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sz="3950" spc="-434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3950" spc="-200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.se 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podría </a:t>
            </a:r>
            <a:r>
              <a:rPr sz="3950" spc="-150" dirty="0">
                <a:solidFill>
                  <a:srgbClr val="FFFFFF"/>
                </a:solidFill>
                <a:latin typeface="Arial"/>
                <a:cs typeface="Arial"/>
              </a:rPr>
              <a:t>decir </a:t>
            </a:r>
            <a:r>
              <a:rPr sz="3950" spc="-175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empiezas a </a:t>
            </a:r>
            <a:r>
              <a:rPr sz="3950" spc="-150" dirty="0">
                <a:solidFill>
                  <a:srgbClr val="FFFFFF"/>
                </a:solidFill>
                <a:latin typeface="Arial"/>
                <a:cs typeface="Arial"/>
              </a:rPr>
              <a:t>saber 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cuándo 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puedes 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hacerte 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3950" spc="-75" dirty="0">
                <a:solidFill>
                  <a:srgbClr val="FFFFFF"/>
                </a:solidFill>
                <a:latin typeface="Arial"/>
                <a:cs typeface="Arial"/>
              </a:rPr>
              <a:t>pregunta.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5831" y="8169275"/>
            <a:ext cx="8000365" cy="34240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04" dirty="0">
                <a:solidFill>
                  <a:srgbClr val="FFFFFF"/>
                </a:solidFill>
                <a:latin typeface="Arial"/>
                <a:cs typeface="Arial"/>
              </a:rPr>
              <a:t>G.De </a:t>
            </a:r>
            <a:r>
              <a:rPr sz="2150" spc="-105" dirty="0">
                <a:solidFill>
                  <a:srgbClr val="FFFFFF"/>
                </a:solidFill>
                <a:latin typeface="Arial"/>
                <a:cs typeface="Arial"/>
              </a:rPr>
              <a:t>Vecchi, </a:t>
            </a:r>
            <a:r>
              <a:rPr sz="2150" spc="-90" dirty="0">
                <a:solidFill>
                  <a:srgbClr val="FFFFFF"/>
                </a:solidFill>
                <a:latin typeface="Arial"/>
                <a:cs typeface="Arial"/>
              </a:rPr>
              <a:t>Carmona </a:t>
            </a:r>
            <a:r>
              <a:rPr sz="2150" spc="-65" dirty="0">
                <a:solidFill>
                  <a:srgbClr val="FFFFFF"/>
                </a:solidFill>
                <a:latin typeface="Arial"/>
                <a:cs typeface="Arial"/>
              </a:rPr>
              <a:t>Magnaldi </a:t>
            </a:r>
            <a:r>
              <a:rPr sz="2150" spc="-20" dirty="0">
                <a:solidFill>
                  <a:srgbClr val="FFFFFF"/>
                </a:solidFill>
                <a:latin typeface="Arial"/>
                <a:cs typeface="Arial"/>
              </a:rPr>
              <a:t>"Ayudar </a:t>
            </a:r>
            <a:r>
              <a:rPr sz="2150" spc="-3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150" spc="-30" dirty="0">
                <a:solidFill>
                  <a:srgbClr val="FFFFFF"/>
                </a:solidFill>
                <a:latin typeface="Arial"/>
                <a:cs typeface="Arial"/>
              </a:rPr>
              <a:t>construir el </a:t>
            </a:r>
            <a:r>
              <a:rPr sz="2150" spc="-70" dirty="0">
                <a:solidFill>
                  <a:srgbClr val="FFFFFF"/>
                </a:solidFill>
                <a:latin typeface="Arial"/>
                <a:cs typeface="Arial"/>
              </a:rPr>
              <a:t>conocimiento".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2050" y="0"/>
            <a:ext cx="1005204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59964" y="949457"/>
            <a:ext cx="8999411" cy="59041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5. ENSEÑANZA Y APRENDIZAJES</a:t>
            </a:r>
            <a:endParaRPr lang="es-PE" sz="40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9870" y="0"/>
            <a:ext cx="2021153" cy="2061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4946" y="1844675"/>
            <a:ext cx="18155920" cy="8480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  <a:tabLst>
                <a:tab pos="558165" algn="l"/>
                <a:tab pos="558800" algn="l"/>
              </a:tabLst>
            </a:pPr>
            <a:r>
              <a:rPr lang="es-PE" sz="4400" b="1" spc="685" dirty="0">
                <a:solidFill>
                  <a:schemeClr val="bg1"/>
                </a:solidFill>
                <a:latin typeface="Trebuchet MS"/>
                <a:ea typeface="+mj-ea"/>
                <a:cs typeface="Trebuchet MS"/>
              </a:rPr>
              <a:t>PREGUNTAS: </a:t>
            </a:r>
          </a:p>
          <a:p>
            <a:pPr marL="12065">
              <a:lnSpc>
                <a:spcPct val="100000"/>
              </a:lnSpc>
              <a:spcBef>
                <a:spcPts val="95"/>
              </a:spcBef>
              <a:tabLst>
                <a:tab pos="558165" algn="l"/>
                <a:tab pos="558800" algn="l"/>
              </a:tabLst>
            </a:pPr>
            <a:endParaRPr lang="es-PE" sz="3300" b="1" spc="-7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558165" indent="-5461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558165" algn="l"/>
                <a:tab pos="558800" algn="l"/>
              </a:tabLst>
            </a:pPr>
            <a:r>
              <a:rPr sz="3300" b="1" spc="-7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Empezar</a:t>
            </a:r>
            <a:r>
              <a:rPr sz="3300" b="1" spc="-7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55" dirty="0">
                <a:solidFill>
                  <a:srgbClr val="FFFFFF"/>
                </a:solidFill>
                <a:latin typeface="Trebuchet MS"/>
                <a:cs typeface="Trebuchet MS"/>
              </a:rPr>
              <a:t>con </a:t>
            </a:r>
            <a:r>
              <a:rPr sz="3300" b="1" spc="-50" dirty="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sz="3300" b="1" spc="-55" dirty="0">
                <a:solidFill>
                  <a:srgbClr val="FFFFFF"/>
                </a:solidFill>
                <a:latin typeface="Trebuchet MS"/>
                <a:cs typeface="Trebuchet MS"/>
              </a:rPr>
              <a:t>preguntas </a:t>
            </a:r>
            <a:r>
              <a:rPr sz="3300" b="1" spc="-50"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3300" b="1" spc="-65" dirty="0">
                <a:solidFill>
                  <a:srgbClr val="FFFFFF"/>
                </a:solidFill>
                <a:latin typeface="Trebuchet MS"/>
                <a:cs typeface="Trebuchet MS"/>
              </a:rPr>
              <a:t>los alumnos </a:t>
            </a: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(problemas que son </a:t>
            </a: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reales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300" spc="10" dirty="0">
                <a:solidFill>
                  <a:srgbClr val="FFFFFF"/>
                </a:solidFill>
                <a:latin typeface="Arial"/>
                <a:cs typeface="Arial"/>
              </a:rPr>
              <a:t>ellos</a:t>
            </a: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300" dirty="0">
              <a:latin typeface="Arial"/>
              <a:cs typeface="Arial"/>
            </a:endParaRPr>
          </a:p>
          <a:p>
            <a:pPr marL="558165" indent="-546100">
              <a:lnSpc>
                <a:spcPct val="100000"/>
              </a:lnSpc>
              <a:spcBef>
                <a:spcPts val="3954"/>
              </a:spcBef>
              <a:buFont typeface="Arial"/>
              <a:buChar char="•"/>
              <a:tabLst>
                <a:tab pos="558165" algn="l"/>
                <a:tab pos="558800" algn="l"/>
              </a:tabLst>
            </a:pPr>
            <a:r>
              <a:rPr sz="3300" b="1" spc="-60" dirty="0">
                <a:solidFill>
                  <a:srgbClr val="FFFFFF"/>
                </a:solidFill>
                <a:latin typeface="Trebuchet MS"/>
                <a:cs typeface="Trebuchet MS"/>
              </a:rPr>
              <a:t>Preguntas </a:t>
            </a:r>
            <a:r>
              <a:rPr sz="3300" b="1" spc="-100" dirty="0">
                <a:solidFill>
                  <a:srgbClr val="FFFFFF"/>
                </a:solidFill>
                <a:latin typeface="Trebuchet MS"/>
                <a:cs typeface="Trebuchet MS"/>
              </a:rPr>
              <a:t>abiertas heurísticas </a:t>
            </a: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sobre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tema </a:t>
            </a:r>
            <a:r>
              <a:rPr sz="3300" spc="-140" dirty="0">
                <a:solidFill>
                  <a:srgbClr val="FFFFFF"/>
                </a:solidFill>
                <a:latin typeface="Arial"/>
                <a:cs typeface="Arial"/>
              </a:rPr>
              <a:t>"¿Qué </a:t>
            </a:r>
            <a:r>
              <a:rPr sz="3300" spc="-175" dirty="0">
                <a:solidFill>
                  <a:srgbClr val="FFFFFF"/>
                </a:solidFill>
                <a:latin typeface="Arial"/>
                <a:cs typeface="Arial"/>
              </a:rPr>
              <a:t>crees que...?... ¿Qué </a:t>
            </a:r>
            <a:r>
              <a:rPr sz="3300" spc="-114" dirty="0">
                <a:solidFill>
                  <a:srgbClr val="FFFFFF"/>
                </a:solidFill>
                <a:latin typeface="Arial"/>
                <a:cs typeface="Arial"/>
              </a:rPr>
              <a:t>sabes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de ....?"</a:t>
            </a:r>
            <a:endParaRPr sz="3300" dirty="0">
              <a:latin typeface="Arial"/>
              <a:cs typeface="Arial"/>
            </a:endParaRPr>
          </a:p>
          <a:p>
            <a:pPr marL="558165" marR="1771014" indent="-546100">
              <a:lnSpc>
                <a:spcPct val="101899"/>
              </a:lnSpc>
              <a:spcBef>
                <a:spcPts val="3879"/>
              </a:spcBef>
              <a:buFont typeface="Arial"/>
              <a:buChar char="•"/>
              <a:tabLst>
                <a:tab pos="558165" algn="l"/>
                <a:tab pos="558800" algn="l"/>
              </a:tabLst>
            </a:pPr>
            <a:r>
              <a:rPr sz="3300" spc="-25" dirty="0">
                <a:solidFill>
                  <a:srgbClr val="FFFFFF"/>
                </a:solidFill>
                <a:latin typeface="Arial"/>
                <a:cs typeface="Arial"/>
              </a:rPr>
              <a:t>Seguimiento de las </a:t>
            </a:r>
            <a:r>
              <a:rPr sz="3300" b="1" spc="-60" dirty="0">
                <a:solidFill>
                  <a:srgbClr val="FFFFFF"/>
                </a:solidFill>
                <a:latin typeface="Trebuchet MS"/>
                <a:cs typeface="Trebuchet MS"/>
              </a:rPr>
              <a:t>preguntas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de la </a:t>
            </a:r>
            <a:r>
              <a:rPr sz="3300" spc="-165" dirty="0">
                <a:solidFill>
                  <a:srgbClr val="FFFFFF"/>
                </a:solidFill>
                <a:latin typeface="Arial"/>
                <a:cs typeface="Arial"/>
              </a:rPr>
              <a:t>propia </a:t>
            </a:r>
            <a:r>
              <a:rPr sz="3300" spc="-110" dirty="0">
                <a:solidFill>
                  <a:srgbClr val="FFFFFF"/>
                </a:solidFill>
                <a:latin typeface="Arial"/>
                <a:cs typeface="Arial"/>
              </a:rPr>
              <a:t>conversación 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"No </a:t>
            </a:r>
            <a:r>
              <a:rPr sz="3300" spc="-165" dirty="0">
                <a:solidFill>
                  <a:srgbClr val="FFFFFF"/>
                </a:solidFill>
                <a:latin typeface="Arial"/>
                <a:cs typeface="Arial"/>
              </a:rPr>
              <a:t>sé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si </a:t>
            </a:r>
            <a:r>
              <a:rPr sz="3300" spc="-90" dirty="0">
                <a:solidFill>
                  <a:srgbClr val="FFFFFF"/>
                </a:solidFill>
                <a:latin typeface="Arial"/>
                <a:cs typeface="Arial"/>
              </a:rPr>
              <a:t>lo he entendido... Explícate </a:t>
            </a: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más... </a:t>
            </a: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¿Quieres decir 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eso? ...." </a:t>
            </a:r>
            <a:r>
              <a:rPr sz="3300" spc="20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forma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dubitativa.</a:t>
            </a:r>
            <a:endParaRPr sz="3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3300" dirty="0">
              <a:latin typeface="Arial"/>
              <a:cs typeface="Arial"/>
            </a:endParaRPr>
          </a:p>
          <a:p>
            <a:pPr marL="558165" marR="5080" indent="-546100">
              <a:lnSpc>
                <a:spcPct val="101899"/>
              </a:lnSpc>
              <a:buFont typeface="Arial"/>
              <a:buChar char="•"/>
              <a:tabLst>
                <a:tab pos="558165" algn="l"/>
                <a:tab pos="558800" algn="l"/>
              </a:tabLst>
            </a:pPr>
            <a:r>
              <a:rPr sz="3300" b="1" spc="-90" dirty="0">
                <a:solidFill>
                  <a:srgbClr val="FFFFFF"/>
                </a:solidFill>
                <a:latin typeface="Trebuchet MS"/>
                <a:cs typeface="Trebuchet MS"/>
              </a:rPr>
              <a:t>Peticiones </a:t>
            </a:r>
            <a:r>
              <a:rPr sz="3300" b="1" spc="-55"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3300" b="1" spc="-65" dirty="0">
                <a:solidFill>
                  <a:srgbClr val="FFFFFF"/>
                </a:solidFill>
                <a:latin typeface="Trebuchet MS"/>
                <a:cs typeface="Trebuchet MS"/>
              </a:rPr>
              <a:t>autoevaluación </a:t>
            </a:r>
            <a:r>
              <a:rPr sz="3300" b="1" spc="-19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3300" b="1" spc="-40" dirty="0">
                <a:solidFill>
                  <a:srgbClr val="FFFFFF"/>
                </a:solidFill>
                <a:latin typeface="Trebuchet MS"/>
                <a:cs typeface="Trebuchet MS"/>
              </a:rPr>
              <a:t>autoanálisis</a:t>
            </a:r>
            <a:r>
              <a:rPr sz="3300" spc="-4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estimular </a:t>
            </a: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300" spc="10" dirty="0">
                <a:solidFill>
                  <a:srgbClr val="FFFFFF"/>
                </a:solidFill>
                <a:latin typeface="Arial"/>
                <a:cs typeface="Arial"/>
              </a:rPr>
              <a:t>reflexión </a:t>
            </a: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sobre </a:t>
            </a:r>
            <a:r>
              <a:rPr sz="3300" spc="-160" dirty="0">
                <a:solidFill>
                  <a:srgbClr val="FFFFFF"/>
                </a:solidFill>
                <a:latin typeface="Arial"/>
                <a:cs typeface="Arial"/>
              </a:rPr>
              <a:t>lo que 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3300" spc="20" dirty="0">
                <a:solidFill>
                  <a:srgbClr val="FFFFFF"/>
                </a:solidFill>
                <a:latin typeface="Arial"/>
                <a:cs typeface="Arial"/>
              </a:rPr>
              <a:t>ha hecho, </a:t>
            </a:r>
            <a:r>
              <a:rPr sz="3300" spc="-55" dirty="0">
                <a:solidFill>
                  <a:srgbClr val="FFFFFF"/>
                </a:solidFill>
                <a:latin typeface="Arial"/>
                <a:cs typeface="Arial"/>
              </a:rPr>
              <a:t>sobre las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respuestas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dadas, </a:t>
            </a:r>
            <a:r>
              <a:rPr sz="3300" spc="-55" dirty="0">
                <a:solidFill>
                  <a:srgbClr val="FFFFFF"/>
                </a:solidFill>
                <a:latin typeface="Arial"/>
                <a:cs typeface="Arial"/>
              </a:rPr>
              <a:t>sobre las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soluciones </a:t>
            </a:r>
            <a:r>
              <a:rPr sz="3300" spc="-25" dirty="0">
                <a:solidFill>
                  <a:srgbClr val="FFFFFF"/>
                </a:solidFill>
                <a:latin typeface="Arial"/>
                <a:cs typeface="Arial"/>
              </a:rPr>
              <a:t>encontradas, estimular </a:t>
            </a: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función de </a:t>
            </a: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planificación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sz="3300" spc="-55" dirty="0">
                <a:solidFill>
                  <a:srgbClr val="FFFFFF"/>
                </a:solidFill>
                <a:latin typeface="Arial"/>
                <a:cs typeface="Arial"/>
              </a:rPr>
              <a:t>lenguaje</a:t>
            </a:r>
            <a:endParaRPr sz="3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3300" dirty="0">
              <a:latin typeface="Arial"/>
              <a:cs typeface="Arial"/>
            </a:endParaRPr>
          </a:p>
          <a:p>
            <a:pPr marL="558165" marR="667385" indent="-546100">
              <a:lnSpc>
                <a:spcPct val="100899"/>
              </a:lnSpc>
              <a:spcBef>
                <a:spcPts val="5"/>
              </a:spcBef>
              <a:buFont typeface="Arial"/>
              <a:buChar char="•"/>
              <a:tabLst>
                <a:tab pos="558165" algn="l"/>
                <a:tab pos="558800" algn="l"/>
              </a:tabLst>
            </a:pPr>
            <a:r>
              <a:rPr sz="3300" b="1" spc="-60" dirty="0">
                <a:solidFill>
                  <a:srgbClr val="FFFFFF"/>
                </a:solidFill>
                <a:latin typeface="Trebuchet MS"/>
                <a:cs typeface="Trebuchet MS"/>
              </a:rPr>
              <a:t>Preguntas </a:t>
            </a:r>
            <a:r>
              <a:rPr sz="3300" b="1" spc="-55" dirty="0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sz="3300" b="1" spc="-20" dirty="0">
                <a:solidFill>
                  <a:srgbClr val="FFFFFF"/>
                </a:solidFill>
                <a:latin typeface="Arial"/>
                <a:cs typeface="Arial"/>
              </a:rPr>
              <a:t>fomentar el 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conocimiento</a:t>
            </a:r>
            <a:r>
              <a:rPr sz="33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y la </a:t>
            </a:r>
            <a:r>
              <a:rPr sz="3300" spc="15" dirty="0">
                <a:solidFill>
                  <a:srgbClr val="FFFFFF"/>
                </a:solidFill>
                <a:latin typeface="Arial"/>
                <a:cs typeface="Arial"/>
              </a:rPr>
              <a:t>contribución </a:t>
            </a: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de los estudiantes </a:t>
            </a:r>
            <a:r>
              <a:rPr sz="3300" spc="-180" dirty="0">
                <a:solidFill>
                  <a:srgbClr val="FFFFFF"/>
                </a:solidFill>
                <a:latin typeface="Arial"/>
                <a:cs typeface="Arial"/>
              </a:rPr>
              <a:t>(¿Cómo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podríamos </a:t>
            </a: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empezar? </a:t>
            </a:r>
            <a:r>
              <a:rPr sz="3300" spc="-200" dirty="0">
                <a:solidFill>
                  <a:srgbClr val="FFFFFF"/>
                </a:solidFill>
                <a:latin typeface="Arial"/>
                <a:cs typeface="Arial"/>
              </a:rPr>
              <a:t>¿Cómo </a:t>
            </a:r>
            <a:r>
              <a:rPr sz="3300" spc="-95" dirty="0">
                <a:solidFill>
                  <a:srgbClr val="FFFFFF"/>
                </a:solidFill>
                <a:latin typeface="Arial"/>
                <a:cs typeface="Arial"/>
              </a:rPr>
              <a:t>podemos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probarlo? </a:t>
            </a:r>
            <a:r>
              <a:rPr sz="3300" spc="-130" dirty="0">
                <a:solidFill>
                  <a:srgbClr val="FFFFFF"/>
                </a:solidFill>
                <a:latin typeface="Arial"/>
                <a:cs typeface="Arial"/>
              </a:rPr>
              <a:t>¿Qué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experimento </a:t>
            </a:r>
            <a:r>
              <a:rPr sz="3300" spc="-95" dirty="0">
                <a:solidFill>
                  <a:srgbClr val="FFFFFF"/>
                </a:solidFill>
                <a:latin typeface="Arial"/>
                <a:cs typeface="Arial"/>
              </a:rPr>
              <a:t>podemos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hacer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300" spc="-125" dirty="0">
                <a:solidFill>
                  <a:srgbClr val="FFFFFF"/>
                </a:solidFill>
                <a:latin typeface="Arial"/>
                <a:cs typeface="Arial"/>
              </a:rPr>
              <a:t>entender...? </a:t>
            </a:r>
            <a:r>
              <a:rPr sz="3300" spc="-200" dirty="0">
                <a:solidFill>
                  <a:srgbClr val="FFFFFF"/>
                </a:solidFill>
                <a:latin typeface="Arial"/>
                <a:cs typeface="Arial"/>
              </a:rPr>
              <a:t>¿Cómo </a:t>
            </a:r>
            <a:r>
              <a:rPr sz="3300" spc="-130" dirty="0">
                <a:solidFill>
                  <a:srgbClr val="FFFFFF"/>
                </a:solidFill>
                <a:latin typeface="Arial"/>
                <a:cs typeface="Arial"/>
              </a:rPr>
              <a:t>sabemos </a:t>
            </a:r>
            <a:r>
              <a:rPr sz="3300" spc="-40" dirty="0">
                <a:solidFill>
                  <a:srgbClr val="FFFFFF"/>
                </a:solidFill>
                <a:latin typeface="Arial"/>
                <a:cs typeface="Arial"/>
              </a:rPr>
              <a:t>quién 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tiene </a:t>
            </a:r>
            <a:r>
              <a:rPr sz="3300" spc="-114" dirty="0">
                <a:solidFill>
                  <a:srgbClr val="FFFFFF"/>
                </a:solidFill>
                <a:latin typeface="Arial"/>
                <a:cs typeface="Arial"/>
              </a:rPr>
              <a:t>razón?)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59964" y="949457"/>
            <a:ext cx="8999411" cy="59041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5. ENSEÑANZA Y APRENDIZAJES</a:t>
            </a:r>
            <a:endParaRPr lang="es-PE" sz="40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3917" y="2176133"/>
            <a:ext cx="6970733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>
              <a:lnSpc>
                <a:spcPct val="100000"/>
              </a:lnSpc>
              <a:spcBef>
                <a:spcPts val="100"/>
              </a:spcBef>
            </a:pPr>
            <a:r>
              <a:rPr sz="4450" spc="1065" dirty="0"/>
              <a:t>Promover/sugerir </a:t>
            </a:r>
            <a:r>
              <a:rPr sz="4450" spc="484" dirty="0"/>
              <a:t>preguntas: </a:t>
            </a:r>
            <a:r>
              <a:rPr sz="4450" spc="625" dirty="0"/>
              <a:t>¿cómo? </a:t>
            </a:r>
            <a:endParaRPr sz="4450" dirty="0"/>
          </a:p>
        </p:txBody>
      </p:sp>
      <p:sp>
        <p:nvSpPr>
          <p:cNvPr id="4" name="object 4"/>
          <p:cNvSpPr txBox="1"/>
          <p:nvPr/>
        </p:nvSpPr>
        <p:spPr>
          <a:xfrm>
            <a:off x="971802" y="4277011"/>
            <a:ext cx="7927340" cy="464293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75285">
              <a:lnSpc>
                <a:spcPct val="100600"/>
              </a:lnSpc>
              <a:spcBef>
                <a:spcPts val="80"/>
              </a:spcBef>
            </a:pP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evites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las emociones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relacionadas con el </a:t>
            </a:r>
            <a:r>
              <a:rPr sz="3950" spc="-130" dirty="0" err="1">
                <a:solidFill>
                  <a:srgbClr val="FFFFFF"/>
                </a:solidFill>
                <a:latin typeface="Arial"/>
                <a:cs typeface="Arial"/>
              </a:rPr>
              <a:t>pensamiento</a:t>
            </a:r>
            <a:r>
              <a:rPr sz="3950" spc="-13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5000" dirty="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3659"/>
              </a:spcBef>
            </a:pP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Haga </a:t>
            </a:r>
            <a:r>
              <a:rPr sz="3950" spc="-75" dirty="0">
                <a:solidFill>
                  <a:srgbClr val="FFFFFF"/>
                </a:solidFill>
                <a:latin typeface="Arial"/>
                <a:cs typeface="Arial"/>
              </a:rPr>
              <a:t>preguntas reales </a:t>
            </a:r>
            <a:r>
              <a:rPr sz="3950" spc="-49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lang="es-PE" sz="3950" spc="-49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 err="1" smtClean="0">
                <a:solidFill>
                  <a:srgbClr val="FFFFFF"/>
                </a:solidFill>
                <a:latin typeface="Arial"/>
                <a:cs typeface="Arial"/>
              </a:rPr>
              <a:t>genuinas</a:t>
            </a:r>
            <a:r>
              <a:rPr sz="3950" spc="-9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tengan </a:t>
            </a:r>
            <a:r>
              <a:rPr sz="3950" spc="-15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950" spc="-75" dirty="0">
                <a:solidFill>
                  <a:srgbClr val="FFFFFF"/>
                </a:solidFill>
                <a:latin typeface="Arial"/>
                <a:cs typeface="Arial"/>
              </a:rPr>
              <a:t>ver 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mundo del </a:t>
            </a:r>
            <a:r>
              <a:rPr sz="3950" spc="-50" dirty="0" err="1" smtClean="0">
                <a:solidFill>
                  <a:srgbClr val="FFFFFF"/>
                </a:solidFill>
                <a:latin typeface="Arial"/>
                <a:cs typeface="Arial"/>
              </a:rPr>
              <a:t>estudiante</a:t>
            </a:r>
            <a:r>
              <a:rPr sz="3950" spc="-5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s-PE" sz="3950" spc="-5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3659"/>
              </a:spcBef>
            </a:pPr>
            <a:r>
              <a:rPr sz="3950" spc="-180" dirty="0" err="1" smtClean="0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sz="3950" spc="-18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pregunta </a:t>
            </a:r>
            <a:r>
              <a:rPr sz="3950" spc="-90" dirty="0">
                <a:solidFill>
                  <a:srgbClr val="FFFFFF"/>
                </a:solidFill>
                <a:latin typeface="Arial"/>
                <a:cs typeface="Arial"/>
              </a:rPr>
              <a:t>abre </a:t>
            </a:r>
            <a:r>
              <a:rPr sz="3950" spc="35" dirty="0">
                <a:solidFill>
                  <a:srgbClr val="FFFFFF"/>
                </a:solidFill>
                <a:latin typeface="Arial"/>
                <a:cs typeface="Arial"/>
              </a:rPr>
              <a:t>otras.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79459" y="0"/>
            <a:ext cx="922460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59964" y="949457"/>
            <a:ext cx="8999411" cy="59041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5. ENSEÑANZA Y APRENDIZAJES</a:t>
            </a:r>
            <a:endParaRPr lang="es-PE" sz="4000" kern="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893" y="2071007"/>
            <a:ext cx="4655820" cy="99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350" spc="1325" dirty="0"/>
              <a:t>Errores </a:t>
            </a:r>
            <a:endParaRPr sz="6350"/>
          </a:p>
        </p:txBody>
      </p:sp>
      <p:sp>
        <p:nvSpPr>
          <p:cNvPr id="4" name="object 4"/>
          <p:cNvSpPr txBox="1"/>
          <p:nvPr/>
        </p:nvSpPr>
        <p:spPr>
          <a:xfrm>
            <a:off x="615893" y="3917651"/>
            <a:ext cx="6997757" cy="6124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55" dirty="0">
                <a:solidFill>
                  <a:srgbClr val="FFFFFF"/>
                </a:solidFill>
                <a:latin typeface="Arial"/>
                <a:cs typeface="Arial"/>
              </a:rPr>
              <a:t>Reflexionen </a:t>
            </a:r>
            <a:r>
              <a:rPr sz="4450" spc="-105" dirty="0">
                <a:solidFill>
                  <a:srgbClr val="FFFFFF"/>
                </a:solidFill>
                <a:latin typeface="Arial"/>
                <a:cs typeface="Arial"/>
              </a:rPr>
              <a:t>juntos </a:t>
            </a:r>
            <a:r>
              <a:rPr sz="4450" spc="-175" dirty="0">
                <a:solidFill>
                  <a:srgbClr val="FFFFFF"/>
                </a:solidFill>
                <a:latin typeface="Arial"/>
                <a:cs typeface="Arial"/>
              </a:rPr>
              <a:t>sobre:</a:t>
            </a:r>
            <a:endParaRPr sz="4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0" dirty="0">
              <a:latin typeface="Arial"/>
              <a:cs typeface="Arial"/>
            </a:endParaRPr>
          </a:p>
          <a:p>
            <a:pPr marL="417830" indent="-311785">
              <a:lnSpc>
                <a:spcPts val="5310"/>
              </a:lnSpc>
              <a:spcBef>
                <a:spcPts val="5"/>
              </a:spcBef>
              <a:buChar char="•"/>
              <a:tabLst>
                <a:tab pos="418465" algn="l"/>
              </a:tabLst>
            </a:pPr>
            <a:r>
              <a:rPr sz="4450" spc="-10" dirty="0">
                <a:solidFill>
                  <a:srgbClr val="FFFFFF"/>
                </a:solidFill>
                <a:latin typeface="Arial"/>
                <a:cs typeface="Arial"/>
              </a:rPr>
              <a:t>tipología,</a:t>
            </a:r>
            <a:endParaRPr sz="4450" dirty="0">
              <a:latin typeface="Arial"/>
              <a:cs typeface="Arial"/>
            </a:endParaRPr>
          </a:p>
          <a:p>
            <a:pPr marL="417830" indent="-311785">
              <a:lnSpc>
                <a:spcPts val="5310"/>
              </a:lnSpc>
              <a:buChar char="•"/>
              <a:tabLst>
                <a:tab pos="418465" algn="l"/>
              </a:tabLst>
            </a:pPr>
            <a:r>
              <a:rPr sz="4450" dirty="0">
                <a:solidFill>
                  <a:srgbClr val="FFFFFF"/>
                </a:solidFill>
                <a:latin typeface="Arial"/>
                <a:cs typeface="Arial"/>
              </a:rPr>
              <a:t>modo</a:t>
            </a:r>
            <a:endParaRPr sz="4450" dirty="0">
              <a:latin typeface="Arial"/>
              <a:cs typeface="Arial"/>
            </a:endParaRPr>
          </a:p>
          <a:p>
            <a:pPr marL="417830" indent="-311785">
              <a:lnSpc>
                <a:spcPts val="5310"/>
              </a:lnSpc>
              <a:spcBef>
                <a:spcPts val="20"/>
              </a:spcBef>
              <a:buChar char="•"/>
              <a:tabLst>
                <a:tab pos="418465" algn="l"/>
              </a:tabLst>
            </a:pPr>
            <a:r>
              <a:rPr sz="4450" spc="-35" dirty="0">
                <a:solidFill>
                  <a:srgbClr val="FFFFFF"/>
                </a:solidFill>
                <a:latin typeface="Arial"/>
                <a:cs typeface="Arial"/>
              </a:rPr>
              <a:t>recursividad,</a:t>
            </a:r>
            <a:endParaRPr sz="4450" dirty="0">
              <a:latin typeface="Arial"/>
              <a:cs typeface="Arial"/>
            </a:endParaRPr>
          </a:p>
          <a:p>
            <a:pPr marL="106680">
              <a:lnSpc>
                <a:spcPts val="5310"/>
              </a:lnSpc>
            </a:pPr>
            <a:r>
              <a:rPr sz="4450" spc="-120" dirty="0">
                <a:solidFill>
                  <a:srgbClr val="FFFFFF"/>
                </a:solidFill>
                <a:latin typeface="Arial"/>
                <a:cs typeface="Arial"/>
              </a:rPr>
              <a:t>•…</a:t>
            </a:r>
            <a:endParaRPr sz="4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100" dirty="0">
              <a:latin typeface="Arial"/>
              <a:cs typeface="Arial"/>
            </a:endParaRPr>
          </a:p>
          <a:p>
            <a:pPr marL="295275" marR="5080" indent="-188595">
              <a:lnSpc>
                <a:spcPts val="4790"/>
              </a:lnSpc>
            </a:pPr>
            <a:r>
              <a:rPr sz="4450" spc="-235" dirty="0">
                <a:solidFill>
                  <a:srgbClr val="FFFFFF"/>
                </a:solidFill>
                <a:latin typeface="Arial"/>
                <a:cs typeface="Arial"/>
              </a:rPr>
              <a:t>Ver </a:t>
            </a:r>
            <a:r>
              <a:rPr sz="4450" spc="-135" dirty="0">
                <a:solidFill>
                  <a:srgbClr val="FFFFFF"/>
                </a:solidFill>
                <a:latin typeface="Arial"/>
                <a:cs typeface="Arial"/>
              </a:rPr>
              <a:t>ejemplos </a:t>
            </a:r>
            <a:r>
              <a:rPr sz="4450" spc="-55" dirty="0">
                <a:solidFill>
                  <a:srgbClr val="FFFFFF"/>
                </a:solidFill>
                <a:latin typeface="Arial"/>
                <a:cs typeface="Arial"/>
              </a:rPr>
              <a:t>en las </a:t>
            </a:r>
            <a:r>
              <a:rPr sz="4450" spc="-165" dirty="0">
                <a:solidFill>
                  <a:srgbClr val="FFFFFF"/>
                </a:solidFill>
                <a:latin typeface="Arial"/>
                <a:cs typeface="Arial"/>
              </a:rPr>
              <a:t>áreas </a:t>
            </a:r>
            <a:r>
              <a:rPr sz="4450" spc="-20" dirty="0">
                <a:solidFill>
                  <a:srgbClr val="FFFFFF"/>
                </a:solidFill>
                <a:latin typeface="Arial"/>
                <a:cs typeface="Arial"/>
              </a:rPr>
              <a:t>temáticas</a:t>
            </a:r>
            <a:endParaRPr sz="44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65646" y="12"/>
            <a:ext cx="9538453" cy="11308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59964" y="949457"/>
            <a:ext cx="8999411" cy="59041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5. ENSEÑANZA Y APRENDIZAJES</a:t>
            </a:r>
            <a:endParaRPr lang="es-PE" sz="4000" kern="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9870" y="0"/>
            <a:ext cx="2021153" cy="2061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3646" y="871086"/>
            <a:ext cx="12043410" cy="2892425"/>
          </a:xfrm>
          <a:prstGeom prst="rect">
            <a:avLst/>
          </a:prstGeom>
        </p:spPr>
        <p:txBody>
          <a:bodyPr vert="horz" wrap="square" lIns="0" tIns="38862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3060"/>
              </a:spcBef>
            </a:pPr>
            <a:r>
              <a:rPr sz="4750" b="1" spc="135" dirty="0">
                <a:solidFill>
                  <a:srgbClr val="FFFFFF"/>
                </a:solidFill>
                <a:latin typeface="Georgia"/>
                <a:cs typeface="Georgia"/>
              </a:rPr>
              <a:t>Ejemplos</a:t>
            </a:r>
            <a:endParaRPr sz="475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2035"/>
              </a:spcBef>
              <a:tabLst>
                <a:tab pos="2567305" algn="l"/>
                <a:tab pos="3557904" algn="l"/>
              </a:tabLst>
            </a:pPr>
            <a:r>
              <a:rPr sz="3300" spc="-10" dirty="0">
                <a:solidFill>
                  <a:srgbClr val="FFFFFF"/>
                </a:solidFill>
                <a:latin typeface="Arial"/>
                <a:cs typeface="Arial"/>
              </a:rPr>
              <a:t>Es importante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dar 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ejemplos </a:t>
            </a:r>
            <a:r>
              <a:rPr sz="3300" spc="-13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300" spc="-25" dirty="0">
                <a:solidFill>
                  <a:srgbClr val="FFFFFF"/>
                </a:solidFill>
                <a:latin typeface="Arial"/>
                <a:cs typeface="Arial"/>
              </a:rPr>
              <a:t>partan del </a:t>
            </a: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razonamiento </a:t>
            </a:r>
            <a:r>
              <a:rPr sz="3300" spc="-4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300" spc="-120" dirty="0">
                <a:solidFill>
                  <a:srgbClr val="FFFFFF"/>
                </a:solidFill>
                <a:latin typeface="Arial"/>
                <a:cs typeface="Arial"/>
              </a:rPr>
              <a:t>los alumnos, </a:t>
            </a:r>
            <a:r>
              <a:rPr sz="3300" spc="-13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abran </a:t>
            </a: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problema, que </a:t>
            </a:r>
            <a:r>
              <a:rPr sz="3300" spc="10" dirty="0">
                <a:solidFill>
                  <a:srgbClr val="FFFFFF"/>
                </a:solidFill>
                <a:latin typeface="Arial"/>
                <a:cs typeface="Arial"/>
              </a:rPr>
              <a:t>les ayuden </a:t>
            </a:r>
            <a:r>
              <a:rPr sz="3300" spc="-1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crear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conexiones, 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de lo </a:t>
            </a:r>
            <a:r>
              <a:rPr sz="3300" spc="-85" dirty="0">
                <a:solidFill>
                  <a:srgbClr val="FFFFFF"/>
                </a:solidFill>
                <a:latin typeface="Arial"/>
                <a:cs typeface="Arial"/>
              </a:rPr>
              <a:t>simple a </a:t>
            </a: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lo complejo..</a:t>
            </a:r>
            <a:r>
              <a:rPr sz="3300" spc="-17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3300" i="1" spc="-175" dirty="0">
                <a:solidFill>
                  <a:srgbClr val="FFFFFF"/>
                </a:solidFill>
                <a:latin typeface="Trebuchet MS"/>
                <a:cs typeface="Trebuchet MS"/>
              </a:rPr>
              <a:t>ver </a:t>
            </a:r>
            <a:r>
              <a:rPr sz="3300" i="1" spc="-135" dirty="0">
                <a:solidFill>
                  <a:srgbClr val="FFFFFF"/>
                </a:solidFill>
                <a:latin typeface="Trebuchet MS"/>
                <a:cs typeface="Trebuchet MS"/>
              </a:rPr>
              <a:t>ejemplos </a:t>
            </a:r>
            <a:r>
              <a:rPr sz="3300" i="1" spc="-190" dirty="0">
                <a:solidFill>
                  <a:srgbClr val="FFFFFF"/>
                </a:solidFill>
                <a:latin typeface="Trebuchet MS"/>
                <a:cs typeface="Trebuchet MS"/>
              </a:rPr>
              <a:t>en las </a:t>
            </a:r>
            <a:r>
              <a:rPr sz="3300" i="1" spc="-150" dirty="0">
                <a:solidFill>
                  <a:srgbClr val="FFFFFF"/>
                </a:solidFill>
                <a:latin typeface="Trebuchet MS"/>
                <a:cs typeface="Trebuchet MS"/>
              </a:rPr>
              <a:t>áreas </a:t>
            </a:r>
            <a:r>
              <a:rPr sz="3300" i="1" spc="-145" dirty="0">
                <a:solidFill>
                  <a:srgbClr val="FFFFFF"/>
                </a:solidFill>
                <a:latin typeface="Trebuchet MS"/>
                <a:cs typeface="Trebuchet MS"/>
              </a:rPr>
              <a:t>disciplinares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244" y="4539006"/>
            <a:ext cx="20029233" cy="6114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659964" y="473075"/>
            <a:ext cx="8999411" cy="59041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000" kern="0" spc="509" dirty="0" smtClean="0"/>
              <a:t>5. ENSEÑANZA Y APRENDIZAJES</a:t>
            </a:r>
            <a:endParaRPr lang="es-PE" sz="4000" kern="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3917" y="2835275"/>
            <a:ext cx="7580333" cy="72978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960"/>
              </a:spcBef>
            </a:pP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Utilizar los </a:t>
            </a:r>
            <a:r>
              <a:rPr sz="3600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conocimientos </a:t>
            </a:r>
            <a:r>
              <a:rPr sz="3600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previos </a:t>
            </a:r>
            <a:r>
              <a:rPr sz="3600" spc="-114" dirty="0">
                <a:solidFill>
                  <a:srgbClr val="FFFFFF"/>
                </a:solidFill>
                <a:latin typeface="Arial"/>
                <a:cs typeface="Arial"/>
              </a:rPr>
              <a:t>siempre que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sea posible</a:t>
            </a:r>
            <a:endParaRPr sz="3600" dirty="0">
              <a:latin typeface="Arial"/>
              <a:cs typeface="Arial"/>
            </a:endParaRPr>
          </a:p>
          <a:p>
            <a:pPr marL="12700" marR="154305">
              <a:lnSpc>
                <a:spcPts val="3460"/>
              </a:lnSpc>
              <a:spcBef>
                <a:spcPts val="3465"/>
              </a:spcBef>
            </a:pPr>
            <a:r>
              <a:rPr sz="360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Reelaboración de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ideas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previamente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adquiridas</a:t>
            </a:r>
            <a:endParaRPr sz="3600" dirty="0">
              <a:latin typeface="Arial"/>
              <a:cs typeface="Arial"/>
            </a:endParaRPr>
          </a:p>
          <a:p>
            <a:pPr marL="12700" marR="490220">
              <a:lnSpc>
                <a:spcPts val="3460"/>
              </a:lnSpc>
              <a:spcBef>
                <a:spcPts val="3570"/>
              </a:spcBef>
            </a:pPr>
            <a:r>
              <a:rPr sz="3600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Reconstruir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juntos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600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camino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del aprendizaje</a:t>
            </a:r>
            <a:endParaRPr sz="3600" dirty="0">
              <a:latin typeface="Arial"/>
              <a:cs typeface="Arial"/>
            </a:endParaRPr>
          </a:p>
          <a:p>
            <a:pPr marL="12700" marR="2776220">
              <a:lnSpc>
                <a:spcPct val="160300"/>
              </a:lnSpc>
              <a:spcBef>
                <a:spcPts val="110"/>
              </a:spcBef>
            </a:pPr>
            <a:r>
              <a:rPr sz="36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Explicar </a:t>
            </a:r>
            <a:r>
              <a:rPr sz="3600" u="heavy" spc="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los </a:t>
            </a:r>
            <a:r>
              <a:rPr sz="3600" spc="-145" dirty="0">
                <a:solidFill>
                  <a:srgbClr val="FFFFFF"/>
                </a:solidFill>
                <a:latin typeface="Arial"/>
                <a:cs typeface="Arial"/>
              </a:rPr>
              <a:t>pasos </a:t>
            </a:r>
            <a:r>
              <a:rPr sz="3600" spc="-175" dirty="0">
                <a:solidFill>
                  <a:srgbClr val="FFFFFF"/>
                </a:solidFill>
                <a:latin typeface="Arial"/>
                <a:cs typeface="Arial"/>
              </a:rPr>
              <a:t>Utilizar </a:t>
            </a:r>
            <a:r>
              <a:rPr sz="3600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ejemplos</a:t>
            </a:r>
            <a:endParaRPr sz="3600" dirty="0">
              <a:latin typeface="Arial"/>
              <a:cs typeface="Arial"/>
            </a:endParaRPr>
          </a:p>
          <a:p>
            <a:pPr marL="12700" marR="278765">
              <a:lnSpc>
                <a:spcPct val="160300"/>
              </a:lnSpc>
              <a:spcBef>
                <a:spcPts val="80"/>
              </a:spcBef>
            </a:pP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Comparar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diferentes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puntos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vista </a:t>
            </a:r>
            <a:r>
              <a:rPr sz="3600" spc="-175" dirty="0">
                <a:solidFill>
                  <a:srgbClr val="FFFFFF"/>
                </a:solidFill>
                <a:latin typeface="Arial"/>
                <a:cs typeface="Arial"/>
              </a:rPr>
              <a:t>Utilizar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360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vocabulario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compartido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36870" y="0"/>
            <a:ext cx="1016722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659964" y="1178468"/>
            <a:ext cx="6593840" cy="707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spc="509" dirty="0" smtClean="0"/>
              <a:t>6. METODOLOGÍA</a:t>
            </a:r>
            <a:endParaRPr sz="4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127" y="3132196"/>
            <a:ext cx="8244840" cy="5908669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77470" algn="ctr">
              <a:lnSpc>
                <a:spcPct val="100000"/>
              </a:lnSpc>
              <a:spcBef>
                <a:spcPts val="1515"/>
              </a:spcBef>
            </a:pPr>
            <a:r>
              <a:rPr lang="es-PE" sz="3600" spc="-509" dirty="0" smtClean="0">
                <a:solidFill>
                  <a:srgbClr val="FFFFFF"/>
                </a:solidFill>
                <a:latin typeface="Arial"/>
                <a:cs typeface="Arial"/>
              </a:rPr>
              <a:t>E s   </a:t>
            </a:r>
            <a:r>
              <a:rPr sz="3600" spc="55" dirty="0" err="1" smtClean="0">
                <a:solidFill>
                  <a:srgbClr val="FFFFFF"/>
                </a:solidFill>
                <a:latin typeface="Arial"/>
                <a:cs typeface="Arial"/>
              </a:rPr>
              <a:t>muy</a:t>
            </a:r>
            <a:r>
              <a:rPr sz="3600" spc="5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0" dirty="0" err="1">
                <a:solidFill>
                  <a:srgbClr val="FFFFFF"/>
                </a:solidFill>
                <a:latin typeface="Arial"/>
                <a:cs typeface="Arial"/>
              </a:rPr>
              <a:t>importante</a:t>
            </a:r>
            <a:r>
              <a:rPr sz="3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75" dirty="0" err="1" smtClean="0">
                <a:solidFill>
                  <a:srgbClr val="FFFFFF"/>
                </a:solidFill>
                <a:latin typeface="Arial"/>
                <a:cs typeface="Arial"/>
              </a:rPr>
              <a:t>dar</a:t>
            </a:r>
            <a:endParaRPr sz="3600" dirty="0">
              <a:latin typeface="Arial"/>
              <a:cs typeface="Arial"/>
            </a:endParaRPr>
          </a:p>
          <a:p>
            <a:pPr marL="77470" algn="ctr">
              <a:lnSpc>
                <a:spcPct val="100000"/>
              </a:lnSpc>
              <a:spcBef>
                <a:spcPts val="2080"/>
              </a:spcBef>
            </a:pPr>
            <a:r>
              <a:rPr lang="es-PE" sz="5450" spc="-145" dirty="0" smtClean="0">
                <a:solidFill>
                  <a:srgbClr val="FFFFFF"/>
                </a:solidFill>
                <a:latin typeface="Arial"/>
                <a:cs typeface="Arial"/>
              </a:rPr>
              <a:t>retroalimentación</a:t>
            </a:r>
            <a:endParaRPr sz="5450" dirty="0">
              <a:latin typeface="Arial"/>
              <a:cs typeface="Arial"/>
            </a:endParaRPr>
          </a:p>
          <a:p>
            <a:pPr marL="12700">
              <a:lnSpc>
                <a:spcPts val="3890"/>
              </a:lnSpc>
              <a:spcBef>
                <a:spcPts val="2730"/>
              </a:spcBef>
            </a:pPr>
            <a:r>
              <a:rPr sz="3600" spc="-13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-130" dirty="0" smtClean="0">
                <a:solidFill>
                  <a:srgbClr val="FFFFFF"/>
                </a:solidFill>
                <a:latin typeface="Arial"/>
                <a:cs typeface="Arial"/>
              </a:rPr>
              <a:t>saber</a:t>
            </a:r>
            <a:r>
              <a:rPr lang="es-PE" sz="3600" spc="-130" dirty="0" smtClean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endParaRPr sz="3600" dirty="0">
              <a:latin typeface="Arial"/>
              <a:cs typeface="Arial"/>
            </a:endParaRPr>
          </a:p>
          <a:p>
            <a:pPr marL="584200" indent="-571500">
              <a:lnSpc>
                <a:spcPts val="3465"/>
              </a:lnSpc>
              <a:buFont typeface="Wingdings" panose="05000000000000000000" pitchFamily="2" charset="2"/>
              <a:buChar char="Ø"/>
            </a:pP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Restitución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constante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itinere</a:t>
            </a:r>
            <a:endParaRPr sz="3600" dirty="0">
              <a:latin typeface="Arial"/>
              <a:cs typeface="Arial"/>
            </a:endParaRPr>
          </a:p>
          <a:p>
            <a:pPr marL="584200" marR="5080" indent="-571500">
              <a:lnSpc>
                <a:spcPts val="3460"/>
              </a:lnSpc>
              <a:spcBef>
                <a:spcPts val="405"/>
              </a:spcBef>
              <a:buFont typeface="Wingdings" panose="05000000000000000000" pitchFamily="2" charset="2"/>
              <a:buChar char="Ø"/>
            </a:pPr>
            <a:r>
              <a:rPr lang="es-PE" sz="3600" spc="-55" dirty="0" smtClean="0">
                <a:solidFill>
                  <a:srgbClr val="FFFFFF"/>
                </a:solidFill>
                <a:latin typeface="Arial"/>
                <a:cs typeface="Arial"/>
              </a:rPr>
              <a:t>Comprender como m</a:t>
            </a:r>
            <a:r>
              <a:rPr sz="3600" spc="-5" dirty="0" err="1" smtClean="0">
                <a:solidFill>
                  <a:srgbClr val="FFFFFF"/>
                </a:solidFill>
                <a:latin typeface="Arial"/>
                <a:cs typeface="Arial"/>
              </a:rPr>
              <a:t>ejora</a:t>
            </a:r>
            <a:r>
              <a:rPr sz="36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niño/la niña</a:t>
            </a:r>
            <a:endParaRPr sz="3600" dirty="0">
              <a:latin typeface="Arial"/>
              <a:cs typeface="Arial"/>
            </a:endParaRPr>
          </a:p>
          <a:p>
            <a:pPr marL="584200" marR="205740" indent="-571500">
              <a:lnSpc>
                <a:spcPts val="3460"/>
              </a:lnSpc>
              <a:spcBef>
                <a:spcPts val="85"/>
              </a:spcBef>
              <a:buFont typeface="Wingdings" panose="05000000000000000000" pitchFamily="2" charset="2"/>
              <a:buChar char="Ø"/>
            </a:pPr>
            <a:r>
              <a:rPr sz="3600" spc="300" dirty="0">
                <a:solidFill>
                  <a:srgbClr val="FFFFFF"/>
                </a:solidFill>
                <a:latin typeface="Arial"/>
                <a:cs typeface="Arial"/>
              </a:rPr>
              <a:t>Enfatizar los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cambios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capacidad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abordar los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nodos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problemáticos, 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entender 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corregir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los errores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hacer </a:t>
            </a:r>
            <a:r>
              <a:rPr sz="3600" spc="-75" dirty="0" err="1">
                <a:solidFill>
                  <a:srgbClr val="FFFFFF"/>
                </a:solidFill>
                <a:latin typeface="Arial"/>
                <a:cs typeface="Arial"/>
              </a:rPr>
              <a:t>preguntas</a:t>
            </a:r>
            <a:r>
              <a:rPr sz="3600" spc="-75" dirty="0" smtClean="0">
                <a:solidFill>
                  <a:srgbClr val="FFFFFF"/>
                </a:solidFill>
                <a:latin typeface="Arial"/>
                <a:cs typeface="Arial"/>
              </a:rPr>
              <a:t>,...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36870" y="0"/>
            <a:ext cx="10167229" cy="1130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59964" y="1178468"/>
            <a:ext cx="6593840" cy="7073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kern="0" spc="509" dirty="0"/>
              <a:t>7</a:t>
            </a:r>
            <a:r>
              <a:rPr lang="es-PE" sz="4800" kern="0" spc="509" dirty="0" smtClean="0"/>
              <a:t>. MONITOREO</a:t>
            </a:r>
            <a:endParaRPr lang="es-PE" sz="48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097" y="4911128"/>
            <a:ext cx="7917815" cy="50904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..interactúa, </a:t>
            </a:r>
            <a:r>
              <a:rPr sz="3300" spc="-85" dirty="0">
                <a:solidFill>
                  <a:srgbClr val="FFFFFF"/>
                </a:solidFill>
                <a:latin typeface="Arial"/>
                <a:cs typeface="Arial"/>
              </a:rPr>
              <a:t>pregunta, </a:t>
            </a: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anima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, muestra, </a:t>
            </a:r>
            <a:r>
              <a:rPr lang="es-PE" sz="3300" spc="-50" dirty="0" smtClean="0">
                <a:solidFill>
                  <a:srgbClr val="FFFFFF"/>
                </a:solidFill>
                <a:latin typeface="Arial"/>
                <a:cs typeface="Arial"/>
              </a:rPr>
              <a:t>promueve </a:t>
            </a:r>
            <a:r>
              <a:rPr sz="3300" spc="-120" dirty="0" err="1" smtClean="0">
                <a:solidFill>
                  <a:srgbClr val="FFFFFF"/>
                </a:solidFill>
                <a:latin typeface="Arial"/>
                <a:cs typeface="Arial"/>
              </a:rPr>
              <a:t>experimentar</a:t>
            </a:r>
            <a:r>
              <a:rPr sz="3300" spc="-1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300" spc="5" dirty="0">
                <a:solidFill>
                  <a:srgbClr val="FFFFFF"/>
                </a:solidFill>
                <a:latin typeface="Arial"/>
                <a:cs typeface="Arial"/>
              </a:rPr>
              <a:t>invita </a:t>
            </a:r>
            <a:r>
              <a:rPr sz="3300" spc="-8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elaborar 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conceptos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300" spc="-140" dirty="0">
                <a:solidFill>
                  <a:srgbClr val="FFFFFF"/>
                </a:solidFill>
                <a:latin typeface="Arial"/>
                <a:cs typeface="Arial"/>
              </a:rPr>
              <a:t>conocimientos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partiendo de la </a:t>
            </a:r>
            <a:r>
              <a:rPr sz="3300" spc="-70" dirty="0">
                <a:solidFill>
                  <a:srgbClr val="FFFFFF"/>
                </a:solidFill>
                <a:latin typeface="Arial"/>
                <a:cs typeface="Arial"/>
              </a:rPr>
              <a:t>experiencia, </a:t>
            </a:r>
            <a:r>
              <a:rPr sz="3300" spc="-180" dirty="0">
                <a:solidFill>
                  <a:srgbClr val="FFFFFF"/>
                </a:solidFill>
                <a:latin typeface="Arial"/>
                <a:cs typeface="Arial"/>
              </a:rPr>
              <a:t>sin </a:t>
            </a:r>
            <a:r>
              <a:rPr sz="3300" spc="-80" dirty="0">
                <a:solidFill>
                  <a:srgbClr val="FFFFFF"/>
                </a:solidFill>
                <a:latin typeface="Arial"/>
                <a:cs typeface="Arial"/>
              </a:rPr>
              <a:t>dar </a:t>
            </a:r>
            <a:r>
              <a:rPr sz="3300" spc="-40" dirty="0" err="1">
                <a:solidFill>
                  <a:srgbClr val="FFFFFF"/>
                </a:solidFill>
                <a:latin typeface="Arial"/>
                <a:cs typeface="Arial"/>
              </a:rPr>
              <a:t>nociones</a:t>
            </a:r>
            <a:r>
              <a:rPr sz="3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65" dirty="0" err="1" smtClean="0">
                <a:solidFill>
                  <a:srgbClr val="FFFFFF"/>
                </a:solidFill>
                <a:latin typeface="Arial"/>
                <a:cs typeface="Arial"/>
              </a:rPr>
              <a:t>precon</a:t>
            </a:r>
            <a:r>
              <a:rPr lang="es-PE" sz="3300" spc="-65" dirty="0" err="1" smtClean="0">
                <a:solidFill>
                  <a:srgbClr val="FFFFFF"/>
                </a:solidFill>
                <a:latin typeface="Arial"/>
                <a:cs typeface="Arial"/>
              </a:rPr>
              <a:t>cebidas</a:t>
            </a:r>
            <a:r>
              <a:rPr sz="3300" spc="-65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3300" spc="-85" dirty="0">
                <a:solidFill>
                  <a:srgbClr val="FFFFFF"/>
                </a:solidFill>
                <a:latin typeface="Arial"/>
                <a:cs typeface="Arial"/>
              </a:rPr>
              <a:t>sino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activando </a:t>
            </a:r>
            <a:r>
              <a:rPr sz="3300" spc="-55" dirty="0">
                <a:solidFill>
                  <a:srgbClr val="FFFFFF"/>
                </a:solidFill>
                <a:latin typeface="Arial"/>
                <a:cs typeface="Arial"/>
              </a:rPr>
              <a:t>estrategias de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resolución de problemas, </a:t>
            </a:r>
            <a:r>
              <a:rPr sz="3300" spc="-70" dirty="0">
                <a:solidFill>
                  <a:srgbClr val="FFFFFF"/>
                </a:solidFill>
                <a:latin typeface="Arial"/>
                <a:cs typeface="Arial"/>
              </a:rPr>
              <a:t>formulando preguntas </a:t>
            </a:r>
            <a:r>
              <a:rPr sz="3300" spc="-13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requieren </a:t>
            </a:r>
            <a:r>
              <a:rPr sz="3300" spc="-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300" spc="-80" dirty="0">
                <a:solidFill>
                  <a:srgbClr val="FFFFFF"/>
                </a:solidFill>
                <a:latin typeface="Arial"/>
                <a:cs typeface="Arial"/>
              </a:rPr>
              <a:t>simple </a:t>
            </a:r>
            <a:r>
              <a:rPr sz="3300" spc="-25" dirty="0">
                <a:solidFill>
                  <a:srgbClr val="FFFFFF"/>
                </a:solidFill>
                <a:latin typeface="Arial"/>
                <a:cs typeface="Arial"/>
              </a:rPr>
              <a:t>repetición </a:t>
            </a:r>
            <a:r>
              <a:rPr sz="3300" spc="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300" spc="70" dirty="0">
                <a:solidFill>
                  <a:srgbClr val="FFFFFF"/>
                </a:solidFill>
                <a:latin typeface="Arial"/>
                <a:cs typeface="Arial"/>
              </a:rPr>
              <a:t>hechos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nociones, </a:t>
            </a:r>
            <a:r>
              <a:rPr sz="3300" spc="-85" dirty="0">
                <a:solidFill>
                  <a:srgbClr val="FFFFFF"/>
                </a:solidFill>
                <a:latin typeface="Arial"/>
                <a:cs typeface="Arial"/>
              </a:rPr>
              <a:t>sino </a:t>
            </a:r>
            <a:r>
              <a:rPr sz="3300" spc="-105" dirty="0">
                <a:solidFill>
                  <a:srgbClr val="FFFFFF"/>
                </a:solidFill>
                <a:latin typeface="Arial"/>
                <a:cs typeface="Arial"/>
              </a:rPr>
              <a:t>procesos 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cognitivos </a:t>
            </a:r>
            <a:r>
              <a:rPr sz="3300" spc="-105" dirty="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sz="3300" spc="-95" dirty="0">
                <a:solidFill>
                  <a:srgbClr val="FFFFFF"/>
                </a:solidFill>
                <a:latin typeface="Arial"/>
                <a:cs typeface="Arial"/>
              </a:rPr>
              <a:t>analizar, 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sintetizar </a:t>
            </a:r>
            <a:r>
              <a:rPr sz="3300" spc="-19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evaluar, </a:t>
            </a:r>
            <a:r>
              <a:rPr sz="3300" spc="-145" dirty="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6870" y="1"/>
            <a:ext cx="10167229" cy="11301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3422650" y="1185170"/>
            <a:ext cx="3420602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70" dirty="0" err="1" smtClean="0">
                <a:solidFill>
                  <a:srgbClr val="FFFFFF"/>
                </a:solidFill>
                <a:latin typeface="Arial Black"/>
                <a:cs typeface="Arial Black"/>
              </a:rPr>
              <a:t>Identidad</a:t>
            </a:r>
            <a:endParaRPr sz="4100" dirty="0">
              <a:latin typeface="Arial Black"/>
              <a:cs typeface="Arial Black"/>
            </a:endParaRPr>
          </a:p>
        </p:txBody>
      </p:sp>
      <p:sp>
        <p:nvSpPr>
          <p:cNvPr id="8" name="object 5"/>
          <p:cNvSpPr txBox="1">
            <a:spLocks noGrp="1"/>
          </p:cNvSpPr>
          <p:nvPr>
            <p:ph type="title"/>
          </p:nvPr>
        </p:nvSpPr>
        <p:spPr>
          <a:xfrm>
            <a:off x="1930895" y="2039594"/>
            <a:ext cx="6958965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11113">
              <a:lnSpc>
                <a:spcPct val="100000"/>
              </a:lnSpc>
              <a:spcBef>
                <a:spcPts val="95"/>
              </a:spcBef>
            </a:pPr>
            <a:r>
              <a:rPr sz="6600" spc="590" dirty="0"/>
              <a:t>FACILITADOR </a:t>
            </a:r>
            <a:r>
              <a:rPr sz="6600" spc="355" dirty="0" smtClean="0"/>
              <a:t>y</a:t>
            </a:r>
            <a:r>
              <a:rPr lang="es-PE" sz="6600" spc="355" dirty="0" smtClean="0"/>
              <a:t> </a:t>
            </a:r>
            <a:r>
              <a:rPr sz="6600" spc="969" dirty="0" smtClean="0"/>
              <a:t>ENTRENADOR </a:t>
            </a:r>
            <a:endParaRPr sz="6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944" y="3283213"/>
            <a:ext cx="7818120" cy="69506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4450" b="1" spc="-125" dirty="0" err="1" smtClean="0">
                <a:latin typeface="Arial"/>
                <a:cs typeface="Arial"/>
              </a:rPr>
              <a:t>Metacognición</a:t>
            </a:r>
            <a:r>
              <a:rPr sz="4450" b="1" spc="-125" dirty="0" smtClean="0">
                <a:latin typeface="Arial"/>
                <a:cs typeface="Arial"/>
              </a:rPr>
              <a:t> </a:t>
            </a:r>
            <a:r>
              <a:rPr sz="4450" b="1" spc="-254" dirty="0">
                <a:latin typeface="Arial"/>
                <a:cs typeface="Arial"/>
              </a:rPr>
              <a:t>y </a:t>
            </a:r>
            <a:r>
              <a:rPr sz="4450" b="1" spc="-40" dirty="0">
                <a:latin typeface="Arial"/>
                <a:cs typeface="Arial"/>
              </a:rPr>
              <a:t>reflexividad</a:t>
            </a:r>
            <a:endParaRPr sz="4450" b="1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6870" y="0"/>
            <a:ext cx="1016722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5944" y="4625855"/>
            <a:ext cx="8321706" cy="60143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4855"/>
              </a:lnSpc>
              <a:spcBef>
                <a:spcPts val="135"/>
              </a:spcBef>
            </a:pPr>
            <a:r>
              <a:rPr sz="4250" spc="-204" dirty="0">
                <a:solidFill>
                  <a:srgbClr val="FFFFFF"/>
                </a:solidFill>
                <a:latin typeface="Arial"/>
                <a:cs typeface="Arial"/>
              </a:rPr>
              <a:t>Hazles entrar en </a:t>
            </a:r>
            <a:r>
              <a:rPr sz="4250" spc="-75" dirty="0">
                <a:solidFill>
                  <a:srgbClr val="FFFFFF"/>
                </a:solidFill>
                <a:latin typeface="Arial"/>
                <a:cs typeface="Arial"/>
              </a:rPr>
              <a:t>razón:</a:t>
            </a:r>
            <a:endParaRPr sz="4250" dirty="0">
              <a:latin typeface="Arial"/>
              <a:cs typeface="Arial"/>
            </a:endParaRPr>
          </a:p>
          <a:p>
            <a:pPr marL="584200" marR="5080" indent="-571500">
              <a:lnSpc>
                <a:spcPts val="463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14325" algn="l"/>
              </a:tabLst>
            </a:pPr>
            <a:r>
              <a:rPr sz="4250" spc="-70" dirty="0">
                <a:solidFill>
                  <a:srgbClr val="FFFFFF"/>
                </a:solidFill>
                <a:latin typeface="Arial"/>
                <a:cs typeface="Arial"/>
              </a:rPr>
              <a:t>sobre </a:t>
            </a:r>
            <a:r>
              <a:rPr sz="4250" spc="-110" dirty="0">
                <a:solidFill>
                  <a:srgbClr val="FFFFFF"/>
                </a:solidFill>
                <a:latin typeface="Arial"/>
                <a:cs typeface="Arial"/>
              </a:rPr>
              <a:t>cómo </a:t>
            </a:r>
            <a:r>
              <a:rPr sz="4250" spc="75" dirty="0">
                <a:solidFill>
                  <a:srgbClr val="FFFFFF"/>
                </a:solidFill>
                <a:latin typeface="Arial"/>
                <a:cs typeface="Arial"/>
              </a:rPr>
              <a:t>lo </a:t>
            </a:r>
            <a:r>
              <a:rPr sz="4250" spc="-105" dirty="0">
                <a:solidFill>
                  <a:srgbClr val="FFFFFF"/>
                </a:solidFill>
                <a:latin typeface="Arial"/>
                <a:cs typeface="Arial"/>
              </a:rPr>
              <a:t>hizo </a:t>
            </a:r>
            <a:r>
              <a:rPr sz="4250" spc="-22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4250" spc="-30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4250" spc="-70" dirty="0" smtClean="0">
                <a:solidFill>
                  <a:srgbClr val="FFFFFF"/>
                </a:solidFill>
                <a:latin typeface="Arial"/>
                <a:cs typeface="Arial"/>
              </a:rPr>
              <a:t>solo </a:t>
            </a:r>
            <a:r>
              <a:rPr lang="es-PE" sz="4250" spc="-180" dirty="0" smtClean="0">
                <a:solidFill>
                  <a:srgbClr val="FFFFFF"/>
                </a:solidFill>
                <a:latin typeface="Arial"/>
                <a:cs typeface="Arial"/>
              </a:rPr>
              <a:t>el qué</a:t>
            </a:r>
            <a:endParaRPr sz="4250" dirty="0">
              <a:latin typeface="Arial"/>
              <a:cs typeface="Arial"/>
            </a:endParaRPr>
          </a:p>
          <a:p>
            <a:pPr marL="584200" marR="1139190" indent="-571500">
              <a:lnSpc>
                <a:spcPts val="4630"/>
              </a:lnSpc>
              <a:spcBef>
                <a:spcPts val="60"/>
              </a:spcBef>
              <a:buFont typeface="Arial" panose="020B0604020202020204" pitchFamily="34" charset="0"/>
              <a:buChar char="•"/>
              <a:tabLst>
                <a:tab pos="287655" algn="l"/>
              </a:tabLst>
            </a:pPr>
            <a:r>
              <a:rPr sz="4250" spc="-70" dirty="0">
                <a:solidFill>
                  <a:srgbClr val="FFFFFF"/>
                </a:solidFill>
                <a:latin typeface="Arial"/>
                <a:cs typeface="Arial"/>
              </a:rPr>
              <a:t>en el </a:t>
            </a:r>
            <a:r>
              <a:rPr sz="4250" spc="-135" dirty="0">
                <a:solidFill>
                  <a:srgbClr val="FFFFFF"/>
                </a:solidFill>
                <a:latin typeface="Arial"/>
                <a:cs typeface="Arial"/>
              </a:rPr>
              <a:t>proceso </a:t>
            </a:r>
            <a:r>
              <a:rPr sz="4250" spc="-22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4250" spc="-30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4250" spc="-70" dirty="0">
                <a:solidFill>
                  <a:srgbClr val="FFFFFF"/>
                </a:solidFill>
                <a:latin typeface="Arial"/>
                <a:cs typeface="Arial"/>
              </a:rPr>
              <a:t>sólo en el </a:t>
            </a:r>
            <a:r>
              <a:rPr sz="4250" spc="40" dirty="0">
                <a:solidFill>
                  <a:srgbClr val="FFFFFF"/>
                </a:solidFill>
                <a:latin typeface="Arial"/>
                <a:cs typeface="Arial"/>
              </a:rPr>
              <a:t>producto.</a:t>
            </a:r>
            <a:endParaRPr sz="4250" dirty="0">
              <a:latin typeface="Arial"/>
              <a:cs typeface="Arial"/>
            </a:endParaRPr>
          </a:p>
          <a:p>
            <a:pPr marL="12700" marR="481965">
              <a:lnSpc>
                <a:spcPct val="90600"/>
              </a:lnSpc>
              <a:spcBef>
                <a:spcPts val="4525"/>
              </a:spcBef>
            </a:pPr>
            <a:r>
              <a:rPr sz="4250" spc="-204" dirty="0">
                <a:solidFill>
                  <a:srgbClr val="FFFFFF"/>
                </a:solidFill>
                <a:latin typeface="Arial"/>
                <a:cs typeface="Arial"/>
              </a:rPr>
              <a:t>Hacer que la gente </a:t>
            </a:r>
            <a:r>
              <a:rPr sz="4250" spc="30" dirty="0">
                <a:solidFill>
                  <a:srgbClr val="FFFFFF"/>
                </a:solidFill>
                <a:latin typeface="Arial"/>
                <a:cs typeface="Arial"/>
              </a:rPr>
              <a:t>reflexione </a:t>
            </a:r>
            <a:r>
              <a:rPr sz="4250" spc="-70" dirty="0">
                <a:solidFill>
                  <a:srgbClr val="FFFFFF"/>
                </a:solidFill>
                <a:latin typeface="Arial"/>
                <a:cs typeface="Arial"/>
              </a:rPr>
              <a:t>sobre </a:t>
            </a:r>
            <a:r>
              <a:rPr sz="4250" spc="25" dirty="0" err="1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sz="42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-30" dirty="0" err="1" smtClean="0">
                <a:solidFill>
                  <a:srgbClr val="FFFFFF"/>
                </a:solidFill>
                <a:latin typeface="Arial"/>
                <a:cs typeface="Arial"/>
              </a:rPr>
              <a:t>trabajo</a:t>
            </a:r>
            <a:r>
              <a:rPr lang="es-PE" sz="4250" spc="-30" dirty="0" smtClean="0">
                <a:solidFill>
                  <a:srgbClr val="FFFFFF"/>
                </a:solidFill>
                <a:latin typeface="Arial"/>
                <a:cs typeface="Arial"/>
              </a:rPr>
              <a:t>, f</a:t>
            </a:r>
            <a:r>
              <a:rPr sz="4250" spc="-105" dirty="0" err="1" smtClean="0">
                <a:solidFill>
                  <a:srgbClr val="FFFFFF"/>
                </a:solidFill>
                <a:latin typeface="Arial"/>
                <a:cs typeface="Arial"/>
              </a:rPr>
              <a:t>omentar</a:t>
            </a:r>
            <a:r>
              <a:rPr sz="4250" spc="-10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-10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4250" spc="-5" dirty="0">
                <a:solidFill>
                  <a:srgbClr val="FFFFFF"/>
                </a:solidFill>
                <a:latin typeface="Arial"/>
                <a:cs typeface="Arial"/>
              </a:rPr>
              <a:t>autocontrol, </a:t>
            </a:r>
            <a:r>
              <a:rPr lang="es-PE" sz="4250" spc="-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250" spc="-50" dirty="0" err="1" smtClean="0">
                <a:solidFill>
                  <a:srgbClr val="FFFFFF"/>
                </a:solidFill>
                <a:latin typeface="Arial"/>
                <a:cs typeface="Arial"/>
              </a:rPr>
              <a:t>stimular</a:t>
            </a:r>
            <a:r>
              <a:rPr sz="4250" spc="-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-5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4250" spc="-20" dirty="0">
                <a:solidFill>
                  <a:srgbClr val="FFFFFF"/>
                </a:solidFill>
                <a:latin typeface="Arial"/>
                <a:cs typeface="Arial"/>
              </a:rPr>
              <a:t>autoevaluación.</a:t>
            </a:r>
            <a:endParaRPr sz="4250" dirty="0">
              <a:latin typeface="Arial"/>
              <a:cs typeface="Arial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59964" y="1178468"/>
            <a:ext cx="8706286" cy="149848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10160">
              <a:lnSpc>
                <a:spcPct val="101200"/>
              </a:lnSpc>
              <a:spcBef>
                <a:spcPts val="50"/>
              </a:spcBef>
            </a:pPr>
            <a:r>
              <a:rPr lang="es-PE" sz="4800" kern="0" spc="509" dirty="0" smtClean="0"/>
              <a:t>8. RECONSTRUCCION DE LA RUTA DE APRENDIZAJE</a:t>
            </a:r>
            <a:endParaRPr lang="es-PE" sz="4800" kern="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957" y="974914"/>
            <a:ext cx="7207884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sz="4950" spc="840" dirty="0"/>
              <a:t>En </a:t>
            </a:r>
            <a:r>
              <a:rPr sz="4950" spc="720" dirty="0"/>
              <a:t>resumen </a:t>
            </a:r>
            <a:endParaRPr sz="4950"/>
          </a:p>
          <a:p>
            <a:pPr marL="12700">
              <a:lnSpc>
                <a:spcPts val="5940"/>
              </a:lnSpc>
            </a:pPr>
            <a:r>
              <a:rPr sz="4950" spc="715" dirty="0"/>
              <a:t>Puntos </a:t>
            </a:r>
            <a:r>
              <a:rPr sz="4950" spc="700" dirty="0"/>
              <a:t>de </a:t>
            </a:r>
            <a:r>
              <a:rPr sz="4950" spc="675" dirty="0"/>
              <a:t>atención </a:t>
            </a:r>
            <a:endParaRPr sz="4950"/>
          </a:p>
        </p:txBody>
      </p:sp>
      <p:sp>
        <p:nvSpPr>
          <p:cNvPr id="3" name="object 3"/>
          <p:cNvSpPr txBox="1"/>
          <p:nvPr/>
        </p:nvSpPr>
        <p:spPr>
          <a:xfrm>
            <a:off x="1065371" y="3329606"/>
            <a:ext cx="6155690" cy="66793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05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-23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informe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ts val="4725"/>
              </a:lnSpc>
              <a:spcBef>
                <a:spcPts val="50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Comunicación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ts val="4725"/>
              </a:lnSpc>
              <a:buFont typeface="Wingdings"/>
              <a:buChar char=""/>
              <a:tabLst>
                <a:tab pos="578485" algn="l"/>
              </a:tabLst>
            </a:pPr>
            <a:r>
              <a:rPr sz="3950" spc="2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950" spc="30" dirty="0">
                <a:solidFill>
                  <a:srgbClr val="FFFFFF"/>
                </a:solidFill>
                <a:latin typeface="Arial"/>
                <a:cs typeface="Arial"/>
              </a:rPr>
              <a:t>contrato de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formación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ts val="4725"/>
              </a:lnSpc>
              <a:spcBef>
                <a:spcPts val="30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-165" dirty="0">
                <a:solidFill>
                  <a:srgbClr val="FFFFFF"/>
                </a:solidFill>
                <a:latin typeface="Arial"/>
                <a:cs typeface="Arial"/>
              </a:rPr>
              <a:t>Preconocimiento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ts val="4725"/>
              </a:lnSpc>
              <a:buFont typeface="Wingdings"/>
              <a:buChar char=""/>
              <a:tabLst>
                <a:tab pos="578485" algn="l"/>
              </a:tabLst>
            </a:pP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Preguntas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ct val="100000"/>
              </a:lnSpc>
              <a:spcBef>
                <a:spcPts val="25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-175" dirty="0">
                <a:solidFill>
                  <a:srgbClr val="FFFFFF"/>
                </a:solidFill>
                <a:latin typeface="Arial"/>
                <a:cs typeface="Arial"/>
              </a:rPr>
              <a:t>Ejemplos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ts val="4725"/>
              </a:lnSpc>
              <a:spcBef>
                <a:spcPts val="50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Errores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ts val="4725"/>
              </a:lnSpc>
              <a:buFont typeface="Wingdings"/>
              <a:buChar char=""/>
              <a:tabLst>
                <a:tab pos="578485" algn="l"/>
              </a:tabLst>
            </a:pP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Conocimiento </a:t>
            </a:r>
            <a:r>
              <a:rPr sz="3950" spc="-22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950" spc="-120" dirty="0" err="1">
                <a:solidFill>
                  <a:srgbClr val="FFFFFF"/>
                </a:solidFill>
                <a:latin typeface="Arial"/>
                <a:cs typeface="Arial"/>
              </a:rPr>
              <a:t>procesos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PE" sz="3950" spc="-120" dirty="0" smtClean="0">
                <a:solidFill>
                  <a:srgbClr val="FFFFFF"/>
                </a:solidFill>
                <a:latin typeface="Arial"/>
                <a:cs typeface="Arial"/>
              </a:rPr>
              <a:t>cognitivos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ts val="4725"/>
              </a:lnSpc>
              <a:spcBef>
                <a:spcPts val="30"/>
              </a:spcBef>
              <a:buFont typeface="Wingdings"/>
              <a:buChar char=""/>
              <a:tabLst>
                <a:tab pos="578485" algn="l"/>
              </a:tabLst>
            </a:pPr>
            <a:r>
              <a:rPr sz="3950" spc="-75" dirty="0">
                <a:solidFill>
                  <a:srgbClr val="FFFFFF"/>
                </a:solidFill>
                <a:latin typeface="Arial"/>
                <a:cs typeface="Arial"/>
              </a:rPr>
              <a:t>Metodologías</a:t>
            </a:r>
            <a:endParaRPr sz="3950" dirty="0">
              <a:latin typeface="Arial"/>
              <a:cs typeface="Arial"/>
            </a:endParaRPr>
          </a:p>
          <a:p>
            <a:pPr marL="577850" indent="-565785">
              <a:lnSpc>
                <a:spcPts val="4725"/>
              </a:lnSpc>
              <a:buFont typeface="Wingdings"/>
              <a:buChar char=""/>
              <a:tabLst>
                <a:tab pos="578485" algn="l"/>
              </a:tabLst>
            </a:pPr>
            <a:r>
              <a:rPr sz="3950" spc="-165" dirty="0">
                <a:solidFill>
                  <a:srgbClr val="FFFFFF"/>
                </a:solidFill>
                <a:latin typeface="Arial"/>
                <a:cs typeface="Arial"/>
              </a:rPr>
              <a:t>Comentarios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36870" y="102712"/>
            <a:ext cx="10167229" cy="11205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92" y="1300422"/>
            <a:ext cx="4640458" cy="9252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509" dirty="0"/>
              <a:t>LOS </a:t>
            </a:r>
            <a:r>
              <a:rPr sz="5900" b="1" spc="430" dirty="0"/>
              <a:t>PASOS </a:t>
            </a:r>
            <a:endParaRPr sz="59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915792" y="2835275"/>
            <a:ext cx="7764658" cy="6547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2450"/>
              </a:spcBef>
            </a:pPr>
            <a:r>
              <a:rPr sz="4000" spc="725" dirty="0">
                <a:solidFill>
                  <a:srgbClr val="FFFFFF"/>
                </a:solidFill>
                <a:latin typeface="Trebuchet MS"/>
                <a:cs typeface="Trebuchet MS"/>
              </a:rPr>
              <a:t>Antes de empezar a dar clases particulares:</a:t>
            </a:r>
          </a:p>
          <a:p>
            <a:pPr marL="360000" marR="5080" indent="-742950">
              <a:lnSpc>
                <a:spcPts val="8590"/>
              </a:lnSpc>
              <a:spcBef>
                <a:spcPts val="905"/>
              </a:spcBef>
              <a:buFont typeface="+mj-lt"/>
              <a:buAutoNum type="arabicPeriod"/>
            </a:pPr>
            <a:r>
              <a:rPr sz="4000" spc="-45" dirty="0" err="1" smtClean="0">
                <a:solidFill>
                  <a:srgbClr val="FFFFFF"/>
                </a:solidFill>
                <a:latin typeface="Arial"/>
                <a:cs typeface="Arial"/>
              </a:rPr>
              <a:t>Contactar</a:t>
            </a:r>
            <a:r>
              <a:rPr sz="4000" spc="-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45" dirty="0">
                <a:solidFill>
                  <a:srgbClr val="FFFFFF"/>
                </a:solidFill>
                <a:latin typeface="Arial"/>
                <a:cs typeface="Arial"/>
              </a:rPr>
              <a:t>con el </a:t>
            </a:r>
            <a:r>
              <a:rPr sz="4000" spc="-60" dirty="0" err="1">
                <a:solidFill>
                  <a:srgbClr val="FFFFFF"/>
                </a:solidFill>
                <a:latin typeface="Arial"/>
                <a:cs typeface="Arial"/>
              </a:rPr>
              <a:t>profesor</a:t>
            </a:r>
            <a:r>
              <a:rPr sz="4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60" dirty="0" smtClean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lang="es-PE" sz="4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60" dirty="0" err="1" smtClean="0">
                <a:solidFill>
                  <a:srgbClr val="FFFFFF"/>
                </a:solidFill>
                <a:latin typeface="Arial"/>
                <a:cs typeface="Arial"/>
              </a:rPr>
              <a:t>referencia</a:t>
            </a:r>
            <a:r>
              <a:rPr sz="4000" spc="-6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s-PE" sz="4000" spc="-6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360000" marR="5080" indent="-742950">
              <a:lnSpc>
                <a:spcPts val="8590"/>
              </a:lnSpc>
              <a:spcBef>
                <a:spcPts val="905"/>
              </a:spcBef>
              <a:buFont typeface="+mj-lt"/>
              <a:buAutoNum type="arabicPeriod"/>
            </a:pPr>
            <a:r>
              <a:rPr sz="4000" spc="-45" dirty="0" err="1" smtClean="0">
                <a:solidFill>
                  <a:srgbClr val="FFFFFF"/>
                </a:solidFill>
                <a:latin typeface="Arial"/>
                <a:cs typeface="Arial"/>
              </a:rPr>
              <a:t>Contactar</a:t>
            </a:r>
            <a:r>
              <a:rPr sz="4000" spc="-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45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4000" spc="80" dirty="0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padres</a:t>
            </a:r>
            <a:endParaRPr sz="4000" dirty="0">
              <a:latin typeface="Arial"/>
              <a:cs typeface="Arial"/>
            </a:endParaRPr>
          </a:p>
          <a:p>
            <a:pPr marL="360000" indent="-742950">
              <a:lnSpc>
                <a:spcPct val="100000"/>
              </a:lnSpc>
              <a:spcBef>
                <a:spcPts val="3220"/>
              </a:spcBef>
              <a:buFont typeface="+mj-lt"/>
              <a:buAutoNum type="arabicPeriod"/>
            </a:pPr>
            <a:r>
              <a:rPr sz="4000" spc="-105" dirty="0" err="1" smtClean="0">
                <a:solidFill>
                  <a:srgbClr val="FFFFFF"/>
                </a:solidFill>
                <a:latin typeface="Arial"/>
                <a:cs typeface="Arial"/>
              </a:rPr>
              <a:t>Consultar</a:t>
            </a:r>
            <a:r>
              <a:rPr sz="4000" spc="-10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80" dirty="0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materiales </a:t>
            </a:r>
            <a:r>
              <a:rPr sz="4000" spc="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4000" spc="-70" dirty="0" err="1" smtClean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lang="es-PE" sz="4000" spc="-70" dirty="0" err="1" smtClean="0">
                <a:solidFill>
                  <a:srgbClr val="FFFFFF"/>
                </a:solidFill>
                <a:latin typeface="Arial"/>
                <a:cs typeface="Arial"/>
              </a:rPr>
              <a:t>udio</a:t>
            </a:r>
            <a:r>
              <a:rPr lang="es-PE" sz="4000" spc="-7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36870" y="33507"/>
            <a:ext cx="10167229" cy="11275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4250" y="1997075"/>
            <a:ext cx="7958455" cy="7241726"/>
          </a:xfrm>
          <a:prstGeom prst="rect">
            <a:avLst/>
          </a:prstGeom>
        </p:spPr>
        <p:txBody>
          <a:bodyPr vert="horz" wrap="square" lIns="0" tIns="311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4000" spc="725" dirty="0">
                <a:solidFill>
                  <a:srgbClr val="FFFFFF"/>
                </a:solidFill>
                <a:latin typeface="Trebuchet MS"/>
                <a:cs typeface="Trebuchet MS"/>
              </a:rPr>
              <a:t>Comienzan las </a:t>
            </a:r>
            <a:r>
              <a:rPr sz="4000" spc="785" dirty="0">
                <a:solidFill>
                  <a:srgbClr val="FFFFFF"/>
                </a:solidFill>
                <a:latin typeface="Trebuchet MS"/>
                <a:cs typeface="Trebuchet MS"/>
              </a:rPr>
              <a:t>tutorías</a:t>
            </a:r>
            <a:endParaRPr sz="4000" dirty="0">
              <a:latin typeface="Trebuchet MS"/>
              <a:cs typeface="Trebuchet MS"/>
            </a:endParaRPr>
          </a:p>
          <a:p>
            <a:pPr marL="49530">
              <a:lnSpc>
                <a:spcPct val="100000"/>
              </a:lnSpc>
              <a:spcBef>
                <a:spcPts val="2110"/>
              </a:spcBef>
            </a:pP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Primera </a:t>
            </a:r>
            <a:r>
              <a:rPr sz="3600" spc="15" dirty="0">
                <a:solidFill>
                  <a:srgbClr val="FFFFFF"/>
                </a:solidFill>
                <a:latin typeface="Arial"/>
                <a:cs typeface="Arial"/>
              </a:rPr>
              <a:t>reunión</a:t>
            </a:r>
            <a:endParaRPr sz="3600" dirty="0">
              <a:latin typeface="Arial"/>
              <a:cs typeface="Arial"/>
            </a:endParaRPr>
          </a:p>
          <a:p>
            <a:pPr marL="662305" indent="-613410">
              <a:lnSpc>
                <a:spcPct val="100000"/>
              </a:lnSpc>
              <a:buAutoNum type="arabicPeriod"/>
              <a:tabLst>
                <a:tab pos="662305" algn="l"/>
                <a:tab pos="662940" algn="l"/>
              </a:tabLst>
            </a:pPr>
            <a:r>
              <a:rPr sz="2950" spc="-120" dirty="0" err="1" smtClean="0">
                <a:solidFill>
                  <a:srgbClr val="FFFFFF"/>
                </a:solidFill>
                <a:latin typeface="Arial"/>
                <a:cs typeface="Arial"/>
              </a:rPr>
              <a:t>Preséntese</a:t>
            </a:r>
            <a:r>
              <a:rPr sz="2950" spc="-1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60" dirty="0">
                <a:solidFill>
                  <a:srgbClr val="FFFFFF"/>
                </a:solidFill>
                <a:latin typeface="Arial"/>
                <a:cs typeface="Arial"/>
              </a:rPr>
              <a:t>y presente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sus 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antecedentes</a:t>
            </a:r>
            <a:endParaRPr sz="2950" dirty="0">
              <a:latin typeface="Arial"/>
              <a:cs typeface="Arial"/>
            </a:endParaRPr>
          </a:p>
          <a:p>
            <a:pPr marL="662305" marR="1102995" indent="-612775">
              <a:lnSpc>
                <a:spcPct val="100000"/>
              </a:lnSpc>
              <a:buAutoNum type="arabicPeriod"/>
              <a:tabLst>
                <a:tab pos="662305" algn="l"/>
                <a:tab pos="662940" algn="l"/>
              </a:tabLst>
            </a:pP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Poner </a:t>
            </a: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alumno a 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gusto </a:t>
            </a:r>
            <a:r>
              <a:rPr sz="2950" spc="-16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escuchar 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950" spc="-65" dirty="0">
                <a:solidFill>
                  <a:srgbClr val="FFFFFF"/>
                </a:solidFill>
                <a:latin typeface="Arial"/>
                <a:cs typeface="Arial"/>
              </a:rPr>
              <a:t>presentación </a:t>
            </a:r>
            <a:r>
              <a:rPr sz="2950" spc="-105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hace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950" spc="-120" dirty="0">
                <a:solidFill>
                  <a:srgbClr val="FFFFFF"/>
                </a:solidFill>
                <a:latin typeface="Arial"/>
                <a:cs typeface="Arial"/>
              </a:rPr>
              <a:t>sí mismo</a:t>
            </a:r>
            <a:endParaRPr sz="2950" dirty="0">
              <a:latin typeface="Arial"/>
              <a:cs typeface="Arial"/>
            </a:endParaRPr>
          </a:p>
          <a:p>
            <a:pPr marL="662305" marR="5080" indent="-612775">
              <a:lnSpc>
                <a:spcPts val="3620"/>
              </a:lnSpc>
              <a:spcBef>
                <a:spcPts val="80"/>
              </a:spcBef>
              <a:buAutoNum type="arabicPeriod"/>
              <a:tabLst>
                <a:tab pos="662305" algn="l"/>
                <a:tab pos="662940" algn="l"/>
              </a:tabLst>
            </a:pP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Informe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estudiante </a:t>
            </a:r>
            <a:r>
              <a:rPr sz="2950" spc="-105" dirty="0">
                <a:solidFill>
                  <a:srgbClr val="FFFFFF"/>
                </a:solidFill>
                <a:latin typeface="Arial"/>
                <a:cs typeface="Arial"/>
              </a:rPr>
              <a:t>de que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quiere 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ayudarle </a:t>
            </a:r>
            <a:r>
              <a:rPr sz="2950" spc="-16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950" spc="-100" dirty="0">
                <a:solidFill>
                  <a:srgbClr val="FFFFFF"/>
                </a:solidFill>
                <a:latin typeface="Arial"/>
                <a:cs typeface="Arial"/>
              </a:rPr>
              <a:t>explíquele </a:t>
            </a:r>
            <a:r>
              <a:rPr sz="2950" spc="-80" dirty="0">
                <a:solidFill>
                  <a:srgbClr val="FFFFFF"/>
                </a:solidFill>
                <a:latin typeface="Arial"/>
                <a:cs typeface="Arial"/>
              </a:rPr>
              <a:t>cómo </a:t>
            </a:r>
            <a:r>
              <a:rPr sz="2950" spc="-65" dirty="0">
                <a:solidFill>
                  <a:srgbClr val="FFFFFF"/>
                </a:solidFill>
                <a:latin typeface="Arial"/>
                <a:cs typeface="Arial"/>
              </a:rPr>
              <a:t>piensa proceder</a:t>
            </a:r>
            <a:endParaRPr sz="2950" dirty="0">
              <a:latin typeface="Arial"/>
              <a:cs typeface="Arial"/>
            </a:endParaRPr>
          </a:p>
          <a:p>
            <a:pPr marL="662305" indent="-613410">
              <a:lnSpc>
                <a:spcPts val="3410"/>
              </a:lnSpc>
              <a:buAutoNum type="arabicPeriod"/>
              <a:tabLst>
                <a:tab pos="662305" algn="l"/>
                <a:tab pos="662940" algn="l"/>
              </a:tabLst>
            </a:pPr>
            <a:r>
              <a:rPr sz="2950" spc="-90" dirty="0">
                <a:solidFill>
                  <a:srgbClr val="FFFFFF"/>
                </a:solidFill>
                <a:latin typeface="Arial"/>
                <a:cs typeface="Arial"/>
              </a:rPr>
              <a:t>Escucha </a:t>
            </a:r>
            <a:r>
              <a:rPr sz="2950" spc="-140" dirty="0">
                <a:solidFill>
                  <a:srgbClr val="FFFFFF"/>
                </a:solidFill>
                <a:latin typeface="Arial"/>
                <a:cs typeface="Arial"/>
              </a:rPr>
              <a:t>sus </a:t>
            </a:r>
            <a:r>
              <a:rPr sz="2950" spc="-85" dirty="0">
                <a:solidFill>
                  <a:srgbClr val="FFFFFF"/>
                </a:solidFill>
                <a:latin typeface="Arial"/>
                <a:cs typeface="Arial"/>
              </a:rPr>
              <a:t>observaciones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950" spc="-140" dirty="0">
                <a:solidFill>
                  <a:srgbClr val="FFFFFF"/>
                </a:solidFill>
                <a:latin typeface="Arial"/>
                <a:cs typeface="Arial"/>
              </a:rPr>
              <a:t>sus 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peticiones</a:t>
            </a:r>
            <a:endParaRPr sz="2950" dirty="0">
              <a:latin typeface="Arial"/>
              <a:cs typeface="Arial"/>
            </a:endParaRPr>
          </a:p>
          <a:p>
            <a:pPr marL="662305" marR="1079500" indent="-612775">
              <a:lnSpc>
                <a:spcPct val="100000"/>
              </a:lnSpc>
              <a:buAutoNum type="arabicPeriod"/>
              <a:tabLst>
                <a:tab pos="662305" algn="l"/>
                <a:tab pos="662940" algn="l"/>
              </a:tabLst>
            </a:pPr>
            <a:r>
              <a:rPr sz="2950" spc="-70" dirty="0">
                <a:solidFill>
                  <a:srgbClr val="FFFFFF"/>
                </a:solidFill>
                <a:latin typeface="Arial"/>
                <a:cs typeface="Arial"/>
              </a:rPr>
              <a:t>Acordar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2950" spc="-65" dirty="0">
                <a:solidFill>
                  <a:srgbClr val="FFFFFF"/>
                </a:solidFill>
                <a:latin typeface="Arial"/>
                <a:cs typeface="Arial"/>
              </a:rPr>
              <a:t>curso de 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formación, el 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horario, </a:t>
            </a:r>
            <a:r>
              <a:rPr sz="2950" spc="-140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2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 dirty="0">
              <a:latin typeface="Arial"/>
              <a:cs typeface="Arial"/>
            </a:endParaRPr>
          </a:p>
          <a:p>
            <a:pPr marL="49530" marR="366395" algn="just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Contacta con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sz="2950" b="1" spc="-35" dirty="0" err="1">
                <a:solidFill>
                  <a:srgbClr val="FFFFFF"/>
                </a:solidFill>
                <a:latin typeface="Arial"/>
                <a:cs typeface="Arial"/>
              </a:rPr>
              <a:t>expertos</a:t>
            </a:r>
            <a:r>
              <a:rPr sz="29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PE" sz="2950" b="1" spc="-35" dirty="0" smtClean="0">
                <a:solidFill>
                  <a:srgbClr val="FFFFFF"/>
                </a:solidFill>
                <a:latin typeface="Arial"/>
                <a:cs typeface="Arial"/>
              </a:rPr>
              <a:t>pedagógicos</a:t>
            </a:r>
            <a:r>
              <a:rPr sz="2950" spc="-1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2950" spc="-130" dirty="0">
                <a:solidFill>
                  <a:srgbClr val="FFFFFF"/>
                </a:solidFill>
                <a:latin typeface="Arial"/>
                <a:cs typeface="Arial"/>
              </a:rPr>
              <a:t>caso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dudas 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problemas: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puedes </a:t>
            </a:r>
            <a:r>
              <a:rPr sz="2950" spc="-80" dirty="0">
                <a:solidFill>
                  <a:srgbClr val="FFFFFF"/>
                </a:solidFill>
                <a:latin typeface="Arial"/>
                <a:cs typeface="Arial"/>
              </a:rPr>
              <a:t>escribir </a:t>
            </a:r>
            <a:r>
              <a:rPr sz="2950" spc="-30" dirty="0">
                <a:solidFill>
                  <a:srgbClr val="FFFFFF"/>
                </a:solidFill>
                <a:latin typeface="Arial"/>
                <a:cs typeface="Arial"/>
              </a:rPr>
              <a:t>en el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foro 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950" spc="-65" dirty="0">
                <a:solidFill>
                  <a:srgbClr val="FFFFFF"/>
                </a:solidFill>
                <a:latin typeface="Arial"/>
                <a:cs typeface="Arial"/>
              </a:rPr>
              <a:t>solicitar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entrevista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individual.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807" y="9540875"/>
            <a:ext cx="8110220" cy="977900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12700" marR="5080" algn="ctr">
              <a:lnSpc>
                <a:spcPts val="3540"/>
              </a:lnSpc>
              <a:spcBef>
                <a:spcPts val="565"/>
              </a:spcBef>
            </a:pPr>
            <a:r>
              <a:rPr sz="3300" spc="35" dirty="0">
                <a:solidFill>
                  <a:srgbClr val="FFFFFF"/>
                </a:solidFill>
                <a:latin typeface="Arial"/>
                <a:cs typeface="Arial"/>
              </a:rPr>
              <a:t>Recuerde </a:t>
            </a:r>
            <a:r>
              <a:rPr sz="3300" spc="-40" dirty="0">
                <a:solidFill>
                  <a:srgbClr val="FFFFFF"/>
                </a:solidFill>
                <a:latin typeface="Arial"/>
                <a:cs typeface="Arial"/>
              </a:rPr>
              <a:t>rellenar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300" spc="-400" dirty="0">
                <a:solidFill>
                  <a:srgbClr val="FFFFFF"/>
                </a:solidFill>
                <a:latin typeface="Arial"/>
                <a:cs typeface="Arial"/>
              </a:rPr>
              <a:t>REGISTRO </a:t>
            </a:r>
            <a:r>
              <a:rPr sz="3300" spc="-340" dirty="0">
                <a:solidFill>
                  <a:srgbClr val="FFFFFF"/>
                </a:solidFill>
                <a:latin typeface="Arial"/>
                <a:cs typeface="Arial"/>
              </a:rPr>
              <a:t>DEL TUTOR </a:t>
            </a:r>
            <a:r>
              <a:rPr sz="3300" spc="35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3300" spc="-30" dirty="0">
                <a:solidFill>
                  <a:srgbClr val="FFFFFF"/>
                </a:solidFill>
                <a:latin typeface="Arial"/>
                <a:cs typeface="Arial"/>
              </a:rPr>
              <a:t>final de </a:t>
            </a:r>
            <a:r>
              <a:rPr sz="3300" spc="-50" dirty="0">
                <a:solidFill>
                  <a:srgbClr val="FFFFFF"/>
                </a:solidFill>
                <a:latin typeface="Arial"/>
                <a:cs typeface="Arial"/>
              </a:rPr>
              <a:t>cada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reunión </a:t>
            </a:r>
            <a:r>
              <a:rPr sz="3300" spc="-80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3300" spc="30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300" spc="-45" dirty="0">
                <a:solidFill>
                  <a:srgbClr val="FFFFFF"/>
                </a:solidFill>
                <a:latin typeface="Arial"/>
                <a:cs typeface="Arial"/>
              </a:rPr>
              <a:t>alumno.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6870" y="33507"/>
            <a:ext cx="10167229" cy="11275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915792" y="1006475"/>
            <a:ext cx="4640458" cy="9252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509" dirty="0"/>
              <a:t>LOS </a:t>
            </a:r>
            <a:r>
              <a:rPr sz="5900" b="1" spc="430" dirty="0"/>
              <a:t>PASOS </a:t>
            </a:r>
            <a:endParaRPr sz="59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7476" y="1364431"/>
            <a:ext cx="7282153" cy="16337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PE" sz="4450" spc="865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spcBef>
                <a:spcPts val="2450"/>
              </a:spcBef>
            </a:pPr>
            <a:r>
              <a:rPr sz="4000" spc="725" dirty="0" err="1">
                <a:solidFill>
                  <a:srgbClr val="FFFFFF"/>
                </a:solidFill>
                <a:latin typeface="Trebuchet MS"/>
                <a:cs typeface="Trebuchet MS"/>
              </a:rPr>
              <a:t>Reuniones</a:t>
            </a:r>
            <a:r>
              <a:rPr sz="4000" spc="725" dirty="0">
                <a:solidFill>
                  <a:srgbClr val="FFFFFF"/>
                </a:solidFill>
                <a:latin typeface="Trebuchet MS"/>
                <a:cs typeface="Trebuchet MS"/>
              </a:rPr>
              <a:t> posteriores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9360" y="3735877"/>
            <a:ext cx="7240270" cy="569194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60" dirty="0">
                <a:solidFill>
                  <a:srgbClr val="FFFFFF"/>
                </a:solidFill>
                <a:latin typeface="Arial"/>
                <a:cs typeface="Arial"/>
              </a:rPr>
              <a:t>Seguir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ruta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prevista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850" dirty="0">
              <a:latin typeface="Arial"/>
              <a:cs typeface="Arial"/>
            </a:endParaRPr>
          </a:p>
          <a:p>
            <a:pPr marL="699770" algn="ctr">
              <a:lnSpc>
                <a:spcPct val="100000"/>
              </a:lnSpc>
            </a:pPr>
            <a:r>
              <a:rPr sz="3600" spc="-70" dirty="0" err="1">
                <a:solidFill>
                  <a:srgbClr val="FFFFFF"/>
                </a:solidFill>
                <a:latin typeface="Arial"/>
                <a:cs typeface="Arial"/>
              </a:rPr>
              <a:t>pero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 err="1" smtClean="0">
                <a:solidFill>
                  <a:srgbClr val="FFFFFF"/>
                </a:solidFill>
                <a:latin typeface="Arial"/>
                <a:cs typeface="Arial"/>
              </a:rPr>
              <a:t>adecua</a:t>
            </a:r>
            <a:r>
              <a:rPr lang="es-PE" sz="3600" dirty="0" err="1" smtClean="0">
                <a:solidFill>
                  <a:srgbClr val="FFFFFF"/>
                </a:solidFill>
                <a:latin typeface="Arial"/>
                <a:cs typeface="Arial"/>
              </a:rPr>
              <a:t>ndo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s-PE" sz="3600" spc="-5" dirty="0" smtClean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600" spc="-5" dirty="0" err="1" smtClean="0">
                <a:solidFill>
                  <a:srgbClr val="FFFFFF"/>
                </a:solidFill>
                <a:latin typeface="Arial"/>
                <a:cs typeface="Arial"/>
              </a:rPr>
              <a:t>método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s-PE" sz="3600" spc="-45" dirty="0" smtClean="0">
                <a:solidFill>
                  <a:srgbClr val="FFFFFF"/>
                </a:solidFill>
                <a:latin typeface="Arial"/>
                <a:cs typeface="Arial"/>
              </a:rPr>
              <a:t>La e</a:t>
            </a:r>
            <a:r>
              <a:rPr sz="3600" spc="-45" dirty="0" err="1" smtClean="0">
                <a:solidFill>
                  <a:srgbClr val="FFFFFF"/>
                </a:solidFill>
                <a:latin typeface="Arial"/>
                <a:cs typeface="Arial"/>
              </a:rPr>
              <a:t>strategias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s-PE" sz="3600" spc="25" dirty="0" smtClean="0">
                <a:solidFill>
                  <a:srgbClr val="FFFFFF"/>
                </a:solidFill>
                <a:latin typeface="Arial"/>
                <a:cs typeface="Arial"/>
              </a:rPr>
              <a:t>El tiempo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50" dirty="0">
              <a:latin typeface="Arial"/>
              <a:cs typeface="Arial"/>
            </a:endParaRPr>
          </a:p>
          <a:p>
            <a:pPr marL="12700" marR="5080" indent="92710">
              <a:lnSpc>
                <a:spcPts val="4290"/>
              </a:lnSpc>
              <a:spcBef>
                <a:spcPts val="5"/>
              </a:spcBef>
            </a:pP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a las </a:t>
            </a:r>
            <a:r>
              <a:rPr sz="3600" spc="-155" dirty="0">
                <a:solidFill>
                  <a:srgbClr val="FFFFFF"/>
                </a:solidFill>
                <a:latin typeface="Arial"/>
                <a:cs typeface="Arial"/>
              </a:rPr>
              <a:t>necesidades de </a:t>
            </a:r>
            <a:r>
              <a:rPr sz="3600" spc="-15" dirty="0" err="1">
                <a:solidFill>
                  <a:srgbClr val="FFFFFF"/>
                </a:solidFill>
                <a:latin typeface="Arial"/>
                <a:cs typeface="Arial"/>
              </a:rPr>
              <a:t>aprendizaje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" dirty="0" smtClean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lang="es-PE" sz="3600" spc="5" dirty="0" smtClean="0">
                <a:solidFill>
                  <a:srgbClr val="FFFFFF"/>
                </a:solidFill>
                <a:latin typeface="Arial"/>
                <a:cs typeface="Arial"/>
              </a:rPr>
              <a:t> cada</a:t>
            </a:r>
            <a:r>
              <a:rPr sz="36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alumno.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6870" y="33507"/>
            <a:ext cx="10167229" cy="11275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915792" y="1006475"/>
            <a:ext cx="4640458" cy="9252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b="1" spc="509" dirty="0"/>
              <a:t>LOS </a:t>
            </a:r>
            <a:r>
              <a:rPr sz="5900" b="1" spc="430" dirty="0"/>
              <a:t>PASOS </a:t>
            </a:r>
            <a:endParaRPr sz="59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2150110"/>
          </a:xfrm>
          <a:custGeom>
            <a:avLst/>
            <a:gdLst/>
            <a:ahLst/>
            <a:cxnLst/>
            <a:rect l="l" t="t" r="r" b="b"/>
            <a:pathLst>
              <a:path w="20104100" h="2150110">
                <a:moveTo>
                  <a:pt x="0" y="2149536"/>
                </a:moveTo>
                <a:lnTo>
                  <a:pt x="20104099" y="2149536"/>
                </a:lnTo>
                <a:lnTo>
                  <a:pt x="20104099" y="0"/>
                </a:lnTo>
                <a:lnTo>
                  <a:pt x="0" y="0"/>
                </a:lnTo>
                <a:lnTo>
                  <a:pt x="0" y="2149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006784"/>
            <a:ext cx="20104100" cy="1302385"/>
          </a:xfrm>
          <a:custGeom>
            <a:avLst/>
            <a:gdLst/>
            <a:ahLst/>
            <a:cxnLst/>
            <a:rect l="l" t="t" r="r" b="b"/>
            <a:pathLst>
              <a:path w="20104100" h="1302384">
                <a:moveTo>
                  <a:pt x="0" y="1301771"/>
                </a:moveTo>
                <a:lnTo>
                  <a:pt x="20104099" y="1301771"/>
                </a:lnTo>
                <a:lnTo>
                  <a:pt x="20104099" y="0"/>
                </a:lnTo>
                <a:lnTo>
                  <a:pt x="0" y="0"/>
                </a:lnTo>
                <a:lnTo>
                  <a:pt x="0" y="1301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019870" y="0"/>
            <a:ext cx="2021153" cy="2061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1973583"/>
            <a:ext cx="20104100" cy="7857490"/>
            <a:chOff x="0" y="2149536"/>
            <a:chExt cx="20104100" cy="7857490"/>
          </a:xfrm>
        </p:grpSpPr>
        <p:sp>
          <p:nvSpPr>
            <p:cNvPr id="6" name="object 6"/>
            <p:cNvSpPr/>
            <p:nvPr/>
          </p:nvSpPr>
          <p:spPr>
            <a:xfrm>
              <a:off x="0" y="2149536"/>
              <a:ext cx="20104100" cy="7857490"/>
            </a:xfrm>
            <a:custGeom>
              <a:avLst/>
              <a:gdLst/>
              <a:ahLst/>
              <a:cxnLst/>
              <a:rect l="l" t="t" r="r" b="b"/>
              <a:pathLst>
                <a:path w="20104100" h="7857490">
                  <a:moveTo>
                    <a:pt x="20104099" y="0"/>
                  </a:moveTo>
                  <a:lnTo>
                    <a:pt x="0" y="0"/>
                  </a:lnTo>
                  <a:lnTo>
                    <a:pt x="0" y="7857247"/>
                  </a:lnTo>
                  <a:lnTo>
                    <a:pt x="20104099" y="785724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27886" y="2217230"/>
              <a:ext cx="6642059" cy="25830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06479" y="6846597"/>
              <a:ext cx="8275350" cy="2877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8872" y="4964026"/>
              <a:ext cx="6622793" cy="49799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00344" y="524247"/>
            <a:ext cx="11075706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50" b="1" spc="360" dirty="0">
                <a:latin typeface="Verdana"/>
                <a:cs typeface="Verdana"/>
              </a:rPr>
              <a:t>Puntos </a:t>
            </a:r>
            <a:r>
              <a:rPr sz="6450" b="1" spc="340" dirty="0">
                <a:latin typeface="Verdana"/>
                <a:cs typeface="Verdana"/>
              </a:rPr>
              <a:t>de atención</a:t>
            </a:r>
            <a:endParaRPr sz="645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850" y="10133965"/>
            <a:ext cx="9172629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PE" sz="5450" spc="114" dirty="0" smtClean="0">
                <a:solidFill>
                  <a:srgbClr val="FFFFFF"/>
                </a:solidFill>
                <a:latin typeface="Arial"/>
                <a:cs typeface="Arial"/>
              </a:rPr>
              <a:t>El tutor no es el</a:t>
            </a:r>
            <a:r>
              <a:rPr sz="5450" spc="-10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50" spc="-105" dirty="0">
                <a:solidFill>
                  <a:srgbClr val="FFFFFF"/>
                </a:solidFill>
                <a:latin typeface="Arial"/>
                <a:cs typeface="Arial"/>
              </a:rPr>
              <a:t>profesor</a:t>
            </a:r>
            <a:endParaRPr sz="545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30484" y="2172447"/>
            <a:ext cx="7163101" cy="5002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73224" y="5407660"/>
            <a:ext cx="3918026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815" dirty="0">
                <a:latin typeface="Trebuchet MS"/>
                <a:cs typeface="Trebuchet MS"/>
              </a:rPr>
              <a:t>Entrenador</a:t>
            </a:r>
            <a:endParaRPr sz="445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51850" y="5372685"/>
            <a:ext cx="3229436" cy="697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760" dirty="0" err="1" smtClean="0">
                <a:latin typeface="Trebuchet MS"/>
                <a:cs typeface="Trebuchet MS"/>
              </a:rPr>
              <a:t>Profesor</a:t>
            </a:r>
            <a:endParaRPr sz="44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35444" y="2163569"/>
            <a:ext cx="2290445" cy="6995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s-PE" sz="4450" dirty="0" smtClean="0">
                <a:latin typeface="Trebuchet MS"/>
                <a:cs typeface="Trebuchet MS"/>
              </a:rPr>
              <a:t>Tutor</a:t>
            </a:r>
            <a:endParaRPr sz="445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49312" y="2143464"/>
            <a:ext cx="4097888" cy="6995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450" spc="770" dirty="0" err="1" smtClean="0">
                <a:latin typeface="Trebuchet MS"/>
                <a:cs typeface="Trebuchet MS"/>
              </a:rPr>
              <a:t>Estudia</a:t>
            </a:r>
            <a:r>
              <a:rPr lang="es-PE" sz="4450" spc="770" dirty="0" err="1" smtClean="0">
                <a:latin typeface="Trebuchet MS"/>
                <a:cs typeface="Trebuchet MS"/>
              </a:rPr>
              <a:t>ntes</a:t>
            </a:r>
            <a:endParaRPr sz="11850" baseline="-3516" dirty="0">
              <a:latin typeface="Arial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1852931" y="2835275"/>
            <a:ext cx="202691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PE" sz="36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Teoría</a:t>
            </a:r>
            <a:endParaRPr lang="it-IT" sz="3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556250" y="2798544"/>
            <a:ext cx="2026919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PE" sz="36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Práctica</a:t>
            </a:r>
            <a:endParaRPr lang="it-IT" sz="3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3884" y="4608310"/>
            <a:ext cx="8183245" cy="57023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5175"/>
              </a:lnSpc>
              <a:spcBef>
                <a:spcPts val="135"/>
              </a:spcBef>
            </a:pPr>
            <a:r>
              <a:rPr sz="4500" spc="-140" dirty="0">
                <a:solidFill>
                  <a:srgbClr val="FFFFFF"/>
                </a:solidFill>
                <a:latin typeface="Arial"/>
                <a:cs typeface="Arial"/>
              </a:rPr>
              <a:t>Trabajar </a:t>
            </a:r>
            <a:r>
              <a:rPr sz="4500" spc="-55" dirty="0">
                <a:solidFill>
                  <a:srgbClr val="FFFFFF"/>
                </a:solidFill>
                <a:latin typeface="Arial"/>
                <a:cs typeface="Arial"/>
              </a:rPr>
              <a:t>en el</a:t>
            </a:r>
            <a:endParaRPr sz="4500" dirty="0">
              <a:latin typeface="Arial"/>
              <a:cs typeface="Arial"/>
            </a:endParaRPr>
          </a:p>
          <a:p>
            <a:pPr algn="ctr">
              <a:lnSpc>
                <a:spcPts val="4905"/>
              </a:lnSpc>
            </a:pPr>
            <a:r>
              <a:rPr sz="4500" spc="-440" dirty="0" smtClean="0">
                <a:solidFill>
                  <a:srgbClr val="FFFFFF"/>
                </a:solidFill>
                <a:latin typeface="Arial"/>
                <a:cs typeface="Arial"/>
              </a:rPr>
              <a:t>ZONA </a:t>
            </a:r>
            <a:r>
              <a:rPr sz="4500" spc="-28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4500" spc="-425" dirty="0">
                <a:solidFill>
                  <a:srgbClr val="FFFFFF"/>
                </a:solidFill>
                <a:latin typeface="Arial"/>
                <a:cs typeface="Arial"/>
              </a:rPr>
              <a:t>DESARROLLO </a:t>
            </a:r>
            <a:r>
              <a:rPr sz="4500" spc="-484" dirty="0">
                <a:solidFill>
                  <a:srgbClr val="FFFFFF"/>
                </a:solidFill>
                <a:latin typeface="Arial"/>
                <a:cs typeface="Arial"/>
              </a:rPr>
              <a:t>PRÓXIMO</a:t>
            </a:r>
            <a:endParaRPr sz="4500" dirty="0">
              <a:latin typeface="Arial"/>
              <a:cs typeface="Arial"/>
            </a:endParaRPr>
          </a:p>
          <a:p>
            <a:pPr algn="ctr">
              <a:lnSpc>
                <a:spcPts val="4905"/>
              </a:lnSpc>
            </a:pPr>
            <a:r>
              <a:rPr sz="4500" spc="-25" dirty="0">
                <a:solidFill>
                  <a:srgbClr val="FFFFFF"/>
                </a:solidFill>
                <a:latin typeface="Arial"/>
                <a:cs typeface="Arial"/>
              </a:rPr>
              <a:t>del </a:t>
            </a:r>
            <a:r>
              <a:rPr sz="4500" spc="-170" dirty="0" err="1" smtClean="0">
                <a:solidFill>
                  <a:srgbClr val="FFFFFF"/>
                </a:solidFill>
                <a:latin typeface="Arial"/>
                <a:cs typeface="Arial"/>
              </a:rPr>
              <a:t>niño</a:t>
            </a:r>
            <a:r>
              <a:rPr sz="4500" spc="-17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es-PE" sz="4500" spc="-17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spc="-105" dirty="0" err="1" smtClean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4500" spc="-10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spc="-15" dirty="0">
                <a:solidFill>
                  <a:srgbClr val="FFFFFF"/>
                </a:solidFill>
                <a:latin typeface="Arial"/>
                <a:cs typeface="Arial"/>
              </a:rPr>
              <a:t>decir, </a:t>
            </a:r>
            <a:r>
              <a:rPr sz="4500" spc="50" dirty="0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4500" spc="-30" dirty="0">
                <a:solidFill>
                  <a:srgbClr val="FFFFFF"/>
                </a:solidFill>
                <a:latin typeface="Arial"/>
                <a:cs typeface="Arial"/>
              </a:rPr>
              <a:t>apoya </a:t>
            </a:r>
            <a:r>
              <a:rPr sz="4500" spc="-185" dirty="0">
                <a:solidFill>
                  <a:srgbClr val="FFFFFF"/>
                </a:solidFill>
                <a:latin typeface="Arial"/>
                <a:cs typeface="Arial"/>
              </a:rPr>
              <a:t>para que </a:t>
            </a:r>
            <a:r>
              <a:rPr sz="4500" spc="-100" dirty="0">
                <a:solidFill>
                  <a:srgbClr val="FFFFFF"/>
                </a:solidFill>
                <a:latin typeface="Arial"/>
                <a:cs typeface="Arial"/>
              </a:rPr>
              <a:t>alcance </a:t>
            </a:r>
            <a:r>
              <a:rPr sz="4500" spc="-75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4500" spc="-95" dirty="0">
                <a:solidFill>
                  <a:srgbClr val="FFFFFF"/>
                </a:solidFill>
                <a:latin typeface="Arial"/>
                <a:cs typeface="Arial"/>
              </a:rPr>
              <a:t>competencia </a:t>
            </a:r>
            <a:r>
              <a:rPr sz="4500" spc="-14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4500" spc="-25" dirty="0">
                <a:solidFill>
                  <a:srgbClr val="FFFFFF"/>
                </a:solidFill>
                <a:latin typeface="Arial"/>
                <a:cs typeface="Arial"/>
              </a:rPr>
              <a:t>inicialmente </a:t>
            </a:r>
            <a:r>
              <a:rPr sz="4500" spc="-35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4500" spc="-185" dirty="0">
                <a:solidFill>
                  <a:srgbClr val="FFFFFF"/>
                </a:solidFill>
                <a:latin typeface="Arial"/>
                <a:cs typeface="Arial"/>
              </a:rPr>
              <a:t>puede </a:t>
            </a:r>
            <a:r>
              <a:rPr sz="4500" spc="-150" dirty="0">
                <a:solidFill>
                  <a:srgbClr val="FFFFFF"/>
                </a:solidFill>
                <a:latin typeface="Arial"/>
                <a:cs typeface="Arial"/>
              </a:rPr>
              <a:t>poseer </a:t>
            </a:r>
            <a:r>
              <a:rPr sz="4500" spc="-55" dirty="0">
                <a:solidFill>
                  <a:srgbClr val="FFFFFF"/>
                </a:solidFill>
                <a:latin typeface="Arial"/>
                <a:cs typeface="Arial"/>
              </a:rPr>
              <a:t>plenamente por </a:t>
            </a:r>
            <a:r>
              <a:rPr sz="4500" spc="-135" dirty="0">
                <a:solidFill>
                  <a:srgbClr val="FFFFFF"/>
                </a:solidFill>
                <a:latin typeface="Arial"/>
                <a:cs typeface="Arial"/>
              </a:rPr>
              <a:t>sí mismo, de modo que </a:t>
            </a:r>
            <a:r>
              <a:rPr sz="4500" spc="-55" dirty="0">
                <a:solidFill>
                  <a:srgbClr val="FFFFFF"/>
                </a:solidFill>
                <a:latin typeface="Arial"/>
                <a:cs typeface="Arial"/>
              </a:rPr>
              <a:t>pueda </a:t>
            </a:r>
            <a:r>
              <a:rPr sz="4500" spc="15" dirty="0">
                <a:solidFill>
                  <a:srgbClr val="FFFFFF"/>
                </a:solidFill>
                <a:latin typeface="Arial"/>
                <a:cs typeface="Arial"/>
              </a:rPr>
              <a:t>llegar a ser </a:t>
            </a:r>
            <a:r>
              <a:rPr sz="4500" spc="-55" dirty="0">
                <a:solidFill>
                  <a:srgbClr val="FFFFFF"/>
                </a:solidFill>
                <a:latin typeface="Arial"/>
                <a:cs typeface="Arial"/>
              </a:rPr>
              <a:t>plenamente </a:t>
            </a:r>
            <a:r>
              <a:rPr sz="4500" spc="-60" dirty="0">
                <a:solidFill>
                  <a:srgbClr val="FFFFFF"/>
                </a:solidFill>
                <a:latin typeface="Arial"/>
                <a:cs typeface="Arial"/>
              </a:rPr>
              <a:t>dominado </a:t>
            </a:r>
            <a:r>
              <a:rPr sz="4500" spc="-24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4500" spc="-25" dirty="0">
                <a:solidFill>
                  <a:srgbClr val="FFFFFF"/>
                </a:solidFill>
                <a:latin typeface="Arial"/>
                <a:cs typeface="Arial"/>
              </a:rPr>
              <a:t>autónomo.</a:t>
            </a:r>
            <a:endParaRPr sz="45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32161" y="0"/>
            <a:ext cx="10272395" cy="11308715"/>
            <a:chOff x="9832161" y="0"/>
            <a:chExt cx="10272395" cy="11308715"/>
          </a:xfrm>
        </p:grpSpPr>
        <p:sp>
          <p:nvSpPr>
            <p:cNvPr id="4" name="object 4"/>
            <p:cNvSpPr/>
            <p:nvPr/>
          </p:nvSpPr>
          <p:spPr>
            <a:xfrm>
              <a:off x="9832161" y="0"/>
              <a:ext cx="10271938" cy="113085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93875" y="8875469"/>
              <a:ext cx="8110220" cy="2433320"/>
            </a:xfrm>
            <a:custGeom>
              <a:avLst/>
              <a:gdLst/>
              <a:ahLst/>
              <a:cxnLst/>
              <a:rect l="l" t="t" r="r" b="b"/>
              <a:pathLst>
                <a:path w="8110219" h="2433320">
                  <a:moveTo>
                    <a:pt x="8110182" y="0"/>
                  </a:moveTo>
                  <a:lnTo>
                    <a:pt x="0" y="0"/>
                  </a:lnTo>
                  <a:lnTo>
                    <a:pt x="0" y="2433086"/>
                  </a:lnTo>
                  <a:lnTo>
                    <a:pt x="8110182" y="2433086"/>
                  </a:lnTo>
                  <a:lnTo>
                    <a:pt x="8110182" y="0"/>
                  </a:lnTo>
                  <a:close/>
                </a:path>
              </a:pathLst>
            </a:custGeom>
            <a:solidFill>
              <a:srgbClr val="FFD7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08279" y="9159875"/>
            <a:ext cx="7081520" cy="19614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750"/>
              </a:lnSpc>
              <a:spcBef>
                <a:spcPts val="95"/>
              </a:spcBef>
            </a:pPr>
            <a:r>
              <a:rPr sz="3300" spc="-200" dirty="0" smtClean="0">
                <a:latin typeface="Arial"/>
                <a:cs typeface="Arial"/>
              </a:rPr>
              <a:t>La</a:t>
            </a:r>
            <a:r>
              <a:rPr sz="3300" spc="-375" dirty="0" smtClean="0">
                <a:latin typeface="Arial"/>
                <a:cs typeface="Arial"/>
              </a:rPr>
              <a:t> </a:t>
            </a:r>
            <a:r>
              <a:rPr sz="3300" spc="-225" dirty="0">
                <a:latin typeface="Arial"/>
                <a:cs typeface="Arial"/>
              </a:rPr>
              <a:t>zona de </a:t>
            </a:r>
            <a:r>
              <a:rPr sz="3300" spc="-330" dirty="0" err="1" smtClean="0">
                <a:latin typeface="Arial"/>
                <a:cs typeface="Arial"/>
              </a:rPr>
              <a:t>desarrol</a:t>
            </a:r>
            <a:r>
              <a:rPr lang="es-PE" sz="3300" spc="-330" dirty="0" smtClean="0">
                <a:latin typeface="Arial"/>
                <a:cs typeface="Arial"/>
              </a:rPr>
              <a:t>lo próximo </a:t>
            </a:r>
            <a:r>
              <a:rPr sz="3300" spc="-70" dirty="0" err="1" smtClean="0">
                <a:latin typeface="Arial"/>
                <a:cs typeface="Arial"/>
              </a:rPr>
              <a:t>representa</a:t>
            </a:r>
            <a:r>
              <a:rPr sz="3300" spc="-70" dirty="0" smtClean="0">
                <a:latin typeface="Arial"/>
                <a:cs typeface="Arial"/>
              </a:rPr>
              <a:t> </a:t>
            </a:r>
            <a:r>
              <a:rPr sz="3300" spc="-20" dirty="0">
                <a:latin typeface="Arial"/>
                <a:cs typeface="Arial"/>
              </a:rPr>
              <a:t>la </a:t>
            </a:r>
            <a:r>
              <a:rPr sz="3300" spc="-65" dirty="0">
                <a:latin typeface="Arial"/>
                <a:cs typeface="Arial"/>
              </a:rPr>
              <a:t>diferencia </a:t>
            </a:r>
            <a:r>
              <a:rPr sz="3300" spc="25" dirty="0">
                <a:latin typeface="Arial"/>
                <a:cs typeface="Arial"/>
              </a:rPr>
              <a:t>entre </a:t>
            </a:r>
            <a:r>
              <a:rPr sz="3300" spc="-130" dirty="0">
                <a:latin typeface="Arial"/>
                <a:cs typeface="Arial"/>
              </a:rPr>
              <a:t>lo que </a:t>
            </a:r>
            <a:r>
              <a:rPr sz="3300" spc="90" dirty="0">
                <a:latin typeface="Arial"/>
                <a:cs typeface="Arial"/>
              </a:rPr>
              <a:t>el </a:t>
            </a:r>
            <a:r>
              <a:rPr sz="3300" spc="-30" dirty="0">
                <a:latin typeface="Arial"/>
                <a:cs typeface="Arial"/>
              </a:rPr>
              <a:t>niño </a:t>
            </a:r>
            <a:r>
              <a:rPr sz="3300" spc="-210" dirty="0">
                <a:latin typeface="Arial"/>
                <a:cs typeface="Arial"/>
              </a:rPr>
              <a:t>puede </a:t>
            </a:r>
            <a:r>
              <a:rPr sz="3300" spc="-65" dirty="0">
                <a:latin typeface="Arial"/>
                <a:cs typeface="Arial"/>
              </a:rPr>
              <a:t>hacer </a:t>
            </a:r>
            <a:r>
              <a:rPr sz="3300" spc="-70" dirty="0">
                <a:latin typeface="Arial"/>
                <a:cs typeface="Arial"/>
              </a:rPr>
              <a:t>solo </a:t>
            </a:r>
            <a:r>
              <a:rPr sz="3300" spc="-190" dirty="0">
                <a:latin typeface="Arial"/>
                <a:cs typeface="Arial"/>
              </a:rPr>
              <a:t>y </a:t>
            </a:r>
            <a:r>
              <a:rPr sz="3300" spc="-130" dirty="0">
                <a:latin typeface="Arial"/>
                <a:cs typeface="Arial"/>
              </a:rPr>
              <a:t>lo que </a:t>
            </a:r>
            <a:r>
              <a:rPr sz="3300" spc="-210" dirty="0">
                <a:latin typeface="Arial"/>
                <a:cs typeface="Arial"/>
              </a:rPr>
              <a:t>puede </a:t>
            </a:r>
            <a:r>
              <a:rPr sz="3300" spc="-65" dirty="0">
                <a:latin typeface="Arial"/>
                <a:cs typeface="Arial"/>
              </a:rPr>
              <a:t>hacer </a:t>
            </a:r>
            <a:r>
              <a:rPr sz="3300" spc="-80" dirty="0">
                <a:latin typeface="Arial"/>
                <a:cs typeface="Arial"/>
              </a:rPr>
              <a:t>junto a </a:t>
            </a:r>
            <a:r>
              <a:rPr sz="3300" spc="25" dirty="0" err="1" smtClean="0">
                <a:latin typeface="Arial"/>
                <a:cs typeface="Arial"/>
              </a:rPr>
              <a:t>otr</a:t>
            </a:r>
            <a:r>
              <a:rPr lang="es-PE" sz="3300" spc="25" dirty="0" smtClean="0">
                <a:latin typeface="Arial"/>
                <a:cs typeface="Arial"/>
              </a:rPr>
              <a:t>o</a:t>
            </a:r>
            <a:r>
              <a:rPr sz="3300" spc="25" dirty="0" smtClean="0">
                <a:latin typeface="Arial"/>
                <a:cs typeface="Arial"/>
              </a:rPr>
              <a:t> </a:t>
            </a:r>
            <a:r>
              <a:rPr sz="3300" spc="-95" dirty="0">
                <a:latin typeface="Arial"/>
                <a:cs typeface="Arial"/>
              </a:rPr>
              <a:t>(Vygostkij)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3422650" y="1185170"/>
            <a:ext cx="3420602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70" dirty="0" err="1" smtClean="0">
                <a:solidFill>
                  <a:srgbClr val="FFFFFF"/>
                </a:solidFill>
                <a:latin typeface="Arial Black"/>
                <a:cs typeface="Arial Black"/>
              </a:rPr>
              <a:t>Identidad</a:t>
            </a:r>
            <a:endParaRPr sz="4100" dirty="0">
              <a:latin typeface="Arial Black"/>
              <a:cs typeface="Arial Black"/>
            </a:endParaRPr>
          </a:p>
        </p:txBody>
      </p:sp>
      <p:sp>
        <p:nvSpPr>
          <p:cNvPr id="11" name="object 5"/>
          <p:cNvSpPr txBox="1">
            <a:spLocks noGrp="1"/>
          </p:cNvSpPr>
          <p:nvPr>
            <p:ph type="title"/>
          </p:nvPr>
        </p:nvSpPr>
        <p:spPr>
          <a:xfrm>
            <a:off x="1930895" y="2039594"/>
            <a:ext cx="6958965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11113">
              <a:lnSpc>
                <a:spcPct val="100000"/>
              </a:lnSpc>
              <a:spcBef>
                <a:spcPts val="95"/>
              </a:spcBef>
            </a:pPr>
            <a:r>
              <a:rPr sz="6600" spc="590" dirty="0"/>
              <a:t>FACILITADOR </a:t>
            </a:r>
            <a:r>
              <a:rPr sz="6600" spc="355" dirty="0" smtClean="0"/>
              <a:t>y</a:t>
            </a:r>
            <a:r>
              <a:rPr lang="es-PE" sz="6600" spc="355" dirty="0" smtClean="0"/>
              <a:t> </a:t>
            </a:r>
            <a:r>
              <a:rPr sz="6600" spc="969" dirty="0" smtClean="0"/>
              <a:t>ENTRENADOR </a:t>
            </a:r>
            <a:endParaRPr sz="6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4173" y="1949542"/>
            <a:ext cx="7603490" cy="3006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299"/>
              </a:lnSpc>
              <a:spcBef>
                <a:spcPts val="90"/>
              </a:spcBef>
            </a:pPr>
            <a:r>
              <a:rPr sz="6500" spc="-125" dirty="0">
                <a:latin typeface="Verdana"/>
                <a:cs typeface="Verdana"/>
              </a:rPr>
              <a:t>EL </a:t>
            </a:r>
            <a:r>
              <a:rPr sz="6500" spc="110" dirty="0">
                <a:latin typeface="Verdana"/>
                <a:cs typeface="Verdana"/>
              </a:rPr>
              <a:t>APOYO </a:t>
            </a:r>
            <a:r>
              <a:rPr sz="6500" spc="90" dirty="0">
                <a:latin typeface="Verdana"/>
                <a:cs typeface="Verdana"/>
              </a:rPr>
              <a:t>NO ES NUNCA UNA </a:t>
            </a:r>
            <a:r>
              <a:rPr sz="6500" spc="-125" dirty="0">
                <a:latin typeface="Verdana"/>
                <a:cs typeface="Verdana"/>
              </a:rPr>
              <a:t>SUSTITUCIÓN</a:t>
            </a:r>
            <a:r>
              <a:rPr sz="6500" spc="-5" dirty="0">
                <a:latin typeface="Verdana"/>
                <a:cs typeface="Verdana"/>
              </a:rPr>
              <a:t>.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8591" y="6826883"/>
            <a:ext cx="7719059" cy="223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El apoyo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nunca </a:t>
            </a:r>
            <a:r>
              <a:rPr sz="3600" spc="-125" dirty="0">
                <a:solidFill>
                  <a:srgbClr val="FFFFFF"/>
                </a:solidFill>
                <a:latin typeface="Arial"/>
                <a:cs typeface="Arial"/>
              </a:rPr>
              <a:t>debe 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ser una excusa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para no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caminar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por 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tu cuenta</a:t>
            </a:r>
            <a:r>
              <a:rPr sz="3600" spc="-10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aunque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los </a:t>
            </a:r>
            <a:r>
              <a:rPr sz="3600" spc="-130" dirty="0">
                <a:solidFill>
                  <a:srgbClr val="FFFFFF"/>
                </a:solidFill>
                <a:latin typeface="Arial"/>
                <a:cs typeface="Arial"/>
              </a:rPr>
              <a:t>pasos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sean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pequeños 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requieran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mucho tiempo</a:t>
            </a: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22682" y="0"/>
            <a:ext cx="7540723" cy="11289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2050" y="0"/>
            <a:ext cx="1005204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8113" y="2190375"/>
            <a:ext cx="8620760" cy="72675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2445" algn="ctr">
              <a:lnSpc>
                <a:spcPct val="100000"/>
              </a:lnSpc>
              <a:spcBef>
                <a:spcPts val="95"/>
              </a:spcBef>
            </a:pPr>
            <a:endParaRPr sz="6600" dirty="0">
              <a:latin typeface="Trebuchet MS"/>
              <a:cs typeface="Trebuchet MS"/>
            </a:endParaRPr>
          </a:p>
          <a:p>
            <a:pPr marL="12700" marR="5080">
              <a:lnSpc>
                <a:spcPct val="80000"/>
              </a:lnSpc>
              <a:spcBef>
                <a:spcPts val="3995"/>
              </a:spcBef>
            </a:pPr>
            <a:r>
              <a:rPr sz="3550" spc="-20" dirty="0">
                <a:solidFill>
                  <a:srgbClr val="FFFFFF"/>
                </a:solidFill>
                <a:latin typeface="Arial"/>
                <a:cs typeface="Arial"/>
              </a:rPr>
              <a:t>El término </a:t>
            </a:r>
            <a:r>
              <a:rPr sz="3550" spc="-35" dirty="0">
                <a:solidFill>
                  <a:srgbClr val="FFFFFF"/>
                </a:solidFill>
                <a:latin typeface="Arial"/>
                <a:cs typeface="Arial"/>
              </a:rPr>
              <a:t>andamiaje </a:t>
            </a:r>
            <a:r>
              <a:rPr sz="3550" spc="-20" dirty="0">
                <a:solidFill>
                  <a:srgbClr val="FFFFFF"/>
                </a:solidFill>
                <a:latin typeface="Arial"/>
                <a:cs typeface="Arial"/>
              </a:rPr>
              <a:t>fue </a:t>
            </a:r>
            <a:r>
              <a:rPr sz="3550" spc="-30" dirty="0">
                <a:solidFill>
                  <a:srgbClr val="FFFFFF"/>
                </a:solidFill>
                <a:latin typeface="Arial"/>
                <a:cs typeface="Arial"/>
              </a:rPr>
              <a:t>acuñado </a:t>
            </a:r>
            <a:r>
              <a:rPr sz="3550" spc="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550" spc="-65" dirty="0">
                <a:solidFill>
                  <a:srgbClr val="FFFFFF"/>
                </a:solidFill>
                <a:latin typeface="Arial"/>
                <a:cs typeface="Arial"/>
              </a:rPr>
              <a:t>psicología </a:t>
            </a:r>
            <a:r>
              <a:rPr sz="3550" spc="-85" dirty="0">
                <a:solidFill>
                  <a:srgbClr val="FFFFFF"/>
                </a:solidFill>
                <a:latin typeface="Arial"/>
                <a:cs typeface="Arial"/>
              </a:rPr>
              <a:t>por </a:t>
            </a:r>
            <a:r>
              <a:rPr sz="3550" spc="-95" dirty="0">
                <a:solidFill>
                  <a:srgbClr val="FFFFFF"/>
                </a:solidFill>
                <a:latin typeface="Arial"/>
                <a:cs typeface="Arial"/>
              </a:rPr>
              <a:t>Jerome </a:t>
            </a:r>
            <a:r>
              <a:rPr sz="3550" spc="-85" dirty="0">
                <a:solidFill>
                  <a:srgbClr val="FFFFFF"/>
                </a:solidFill>
                <a:latin typeface="Arial"/>
                <a:cs typeface="Arial"/>
              </a:rPr>
              <a:t>Bruner </a:t>
            </a:r>
            <a:r>
              <a:rPr sz="3550" spc="-160" dirty="0">
                <a:solidFill>
                  <a:srgbClr val="FFFFFF"/>
                </a:solidFill>
                <a:latin typeface="Arial"/>
                <a:cs typeface="Arial"/>
              </a:rPr>
              <a:t>(Wood, </a:t>
            </a:r>
            <a:r>
              <a:rPr sz="3550" spc="-85" dirty="0">
                <a:solidFill>
                  <a:srgbClr val="FFFFFF"/>
                </a:solidFill>
                <a:latin typeface="Arial"/>
                <a:cs typeface="Arial"/>
              </a:rPr>
              <a:t>Bruner, </a:t>
            </a:r>
            <a:r>
              <a:rPr sz="3550" spc="-135" dirty="0">
                <a:solidFill>
                  <a:srgbClr val="FFFFFF"/>
                </a:solidFill>
                <a:latin typeface="Arial"/>
                <a:cs typeface="Arial"/>
              </a:rPr>
              <a:t>Gail, </a:t>
            </a:r>
            <a:r>
              <a:rPr sz="3550" spc="-195" dirty="0">
                <a:solidFill>
                  <a:srgbClr val="FFFFFF"/>
                </a:solidFill>
                <a:latin typeface="Arial"/>
                <a:cs typeface="Arial"/>
              </a:rPr>
              <a:t>1976) </a:t>
            </a:r>
            <a:r>
              <a:rPr sz="3550" spc="-114" dirty="0">
                <a:solidFill>
                  <a:srgbClr val="FFFFFF"/>
                </a:solidFill>
                <a:latin typeface="Arial"/>
                <a:cs typeface="Arial"/>
              </a:rPr>
              <a:t>como una </a:t>
            </a:r>
            <a:r>
              <a:rPr sz="3550" spc="-55" dirty="0">
                <a:solidFill>
                  <a:srgbClr val="FFFFFF"/>
                </a:solidFill>
                <a:latin typeface="Arial"/>
                <a:cs typeface="Arial"/>
              </a:rPr>
              <a:t>estrategia para </a:t>
            </a:r>
            <a:r>
              <a:rPr sz="3550" spc="-15" dirty="0">
                <a:solidFill>
                  <a:srgbClr val="FFFFFF"/>
                </a:solidFill>
                <a:latin typeface="Arial"/>
                <a:cs typeface="Arial"/>
              </a:rPr>
              <a:t>facilitar </a:t>
            </a:r>
            <a:r>
              <a:rPr sz="3550" spc="-25" dirty="0">
                <a:solidFill>
                  <a:srgbClr val="FFFFFF"/>
                </a:solidFill>
                <a:latin typeface="Arial"/>
                <a:cs typeface="Arial"/>
              </a:rPr>
              <a:t>el aprendizaje, </a:t>
            </a:r>
            <a:r>
              <a:rPr sz="3550" spc="-60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550" spc="-65" dirty="0">
                <a:solidFill>
                  <a:srgbClr val="FFFFFF"/>
                </a:solidFill>
                <a:latin typeface="Arial"/>
                <a:cs typeface="Arial"/>
              </a:rPr>
              <a:t>promover el </a:t>
            </a:r>
            <a:r>
              <a:rPr sz="3550" spc="-15" dirty="0">
                <a:solidFill>
                  <a:srgbClr val="FFFFFF"/>
                </a:solidFill>
                <a:latin typeface="Arial"/>
                <a:cs typeface="Arial"/>
              </a:rPr>
              <a:t>autocontrol </a:t>
            </a:r>
            <a:r>
              <a:rPr sz="3550" spc="-4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550" spc="-180" dirty="0">
                <a:solidFill>
                  <a:srgbClr val="FFFFFF"/>
                </a:solidFill>
                <a:latin typeface="Arial"/>
                <a:cs typeface="Arial"/>
              </a:rPr>
              <a:t>las </a:t>
            </a:r>
            <a:r>
              <a:rPr sz="3550" spc="-70" dirty="0">
                <a:solidFill>
                  <a:srgbClr val="FFFFFF"/>
                </a:solidFill>
                <a:latin typeface="Arial"/>
                <a:cs typeface="Arial"/>
              </a:rPr>
              <a:t>habilidades </a:t>
            </a:r>
            <a:r>
              <a:rPr sz="3550" spc="-21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550" spc="-145" dirty="0">
                <a:solidFill>
                  <a:srgbClr val="FFFFFF"/>
                </a:solidFill>
                <a:latin typeface="Arial"/>
                <a:cs typeface="Arial"/>
              </a:rPr>
              <a:t>conocimientos del alumno, </a:t>
            </a:r>
            <a:r>
              <a:rPr sz="3550" spc="-90" dirty="0">
                <a:solidFill>
                  <a:srgbClr val="FFFFFF"/>
                </a:solidFill>
                <a:latin typeface="Arial"/>
                <a:cs typeface="Arial"/>
              </a:rPr>
              <a:t>para</a:t>
            </a:r>
            <a:r>
              <a:rPr sz="3550" spc="-55" dirty="0">
                <a:solidFill>
                  <a:srgbClr val="FFFFFF"/>
                </a:solidFill>
                <a:latin typeface="Arial"/>
                <a:cs typeface="Arial"/>
              </a:rPr>
              <a:t> llegar a </a:t>
            </a:r>
            <a:r>
              <a:rPr sz="3550" spc="-80" dirty="0">
                <a:solidFill>
                  <a:srgbClr val="FFFFFF"/>
                </a:solidFill>
                <a:latin typeface="Arial"/>
                <a:cs typeface="Arial"/>
              </a:rPr>
              <a:t>aprender una </a:t>
            </a:r>
            <a:r>
              <a:rPr sz="3550" spc="-95" dirty="0">
                <a:solidFill>
                  <a:srgbClr val="FFFFFF"/>
                </a:solidFill>
                <a:latin typeface="Arial"/>
                <a:cs typeface="Arial"/>
              </a:rPr>
              <a:t>competencia.</a:t>
            </a:r>
            <a:endParaRPr sz="3550" dirty="0">
              <a:latin typeface="Arial"/>
              <a:cs typeface="Arial"/>
            </a:endParaRPr>
          </a:p>
          <a:p>
            <a:pPr marL="12700" marR="131445" algn="just">
              <a:lnSpc>
                <a:spcPts val="3460"/>
              </a:lnSpc>
              <a:spcBef>
                <a:spcPts val="3270"/>
              </a:spcBef>
            </a:pPr>
            <a:r>
              <a:rPr sz="3550" spc="55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3550" spc="-35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3550" spc="-130" dirty="0">
                <a:solidFill>
                  <a:srgbClr val="FFFFFF"/>
                </a:solidFill>
                <a:latin typeface="Arial"/>
                <a:cs typeface="Arial"/>
              </a:rPr>
              <a:t>proceso </a:t>
            </a:r>
            <a:r>
              <a:rPr sz="3550" spc="-14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550" spc="-45" dirty="0">
                <a:solidFill>
                  <a:srgbClr val="FFFFFF"/>
                </a:solidFill>
                <a:latin typeface="Arial"/>
                <a:cs typeface="Arial"/>
              </a:rPr>
              <a:t>metafóricamente </a:t>
            </a:r>
            <a:r>
              <a:rPr sz="3550" spc="-30" dirty="0" err="1">
                <a:solidFill>
                  <a:srgbClr val="FFFFFF"/>
                </a:solidFill>
                <a:latin typeface="Arial"/>
                <a:cs typeface="Arial"/>
              </a:rPr>
              <a:t>puede</a:t>
            </a:r>
            <a:r>
              <a:rPr sz="35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spc="-195" dirty="0" smtClean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lang="es-PE" sz="3550" spc="-195" dirty="0" smtClean="0">
                <a:solidFill>
                  <a:srgbClr val="FFFFFF"/>
                </a:solidFill>
                <a:latin typeface="Arial"/>
                <a:cs typeface="Arial"/>
              </a:rPr>
              <a:t>r homologado</a:t>
            </a:r>
            <a:r>
              <a:rPr sz="3550" spc="-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spc="-9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550" spc="-20" dirty="0">
                <a:solidFill>
                  <a:srgbClr val="FFFFFF"/>
                </a:solidFill>
                <a:latin typeface="Arial"/>
                <a:cs typeface="Arial"/>
              </a:rPr>
              <a:t>un andamiaje </a:t>
            </a:r>
            <a:r>
              <a:rPr sz="3550" spc="-14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3550" spc="-114" dirty="0">
                <a:solidFill>
                  <a:srgbClr val="FFFFFF"/>
                </a:solidFill>
                <a:latin typeface="Arial"/>
                <a:cs typeface="Arial"/>
              </a:rPr>
              <a:t>acompaña </a:t>
            </a:r>
            <a:r>
              <a:rPr sz="355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550" spc="-75" dirty="0">
                <a:solidFill>
                  <a:srgbClr val="FFFFFF"/>
                </a:solidFill>
                <a:latin typeface="Arial"/>
                <a:cs typeface="Arial"/>
              </a:rPr>
              <a:t>construcción </a:t>
            </a:r>
            <a:r>
              <a:rPr sz="3550" spc="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550" spc="-35" dirty="0">
                <a:solidFill>
                  <a:srgbClr val="FFFFFF"/>
                </a:solidFill>
                <a:latin typeface="Arial"/>
                <a:cs typeface="Arial"/>
              </a:rPr>
              <a:t>un </a:t>
            </a:r>
            <a:r>
              <a:rPr sz="3550" spc="-45" dirty="0">
                <a:solidFill>
                  <a:srgbClr val="FFFFFF"/>
                </a:solidFill>
                <a:latin typeface="Arial"/>
                <a:cs typeface="Arial"/>
              </a:rPr>
              <a:t>edificio, </a:t>
            </a:r>
            <a:r>
              <a:rPr sz="3550" spc="-210" dirty="0">
                <a:solidFill>
                  <a:srgbClr val="FFFFFF"/>
                </a:solidFill>
                <a:latin typeface="Arial"/>
                <a:cs typeface="Arial"/>
              </a:rPr>
              <a:t>y que </a:t>
            </a:r>
            <a:r>
              <a:rPr sz="3550" dirty="0">
                <a:solidFill>
                  <a:srgbClr val="FFFFFF"/>
                </a:solidFill>
                <a:latin typeface="Arial"/>
                <a:cs typeface="Arial"/>
              </a:rPr>
              <a:t>luego </a:t>
            </a:r>
            <a:r>
              <a:rPr sz="3550" spc="-110" dirty="0">
                <a:solidFill>
                  <a:srgbClr val="FFFFFF"/>
                </a:solidFill>
                <a:latin typeface="Arial"/>
                <a:cs typeface="Arial"/>
              </a:rPr>
              <a:t>desaparece </a:t>
            </a:r>
            <a:r>
              <a:rPr sz="3550" spc="-5" dirty="0">
                <a:solidFill>
                  <a:srgbClr val="FFFFFF"/>
                </a:solidFill>
                <a:latin typeface="Arial"/>
                <a:cs typeface="Arial"/>
              </a:rPr>
              <a:t>una vez </a:t>
            </a:r>
            <a:r>
              <a:rPr sz="3550" spc="-25" dirty="0">
                <a:solidFill>
                  <a:srgbClr val="FFFFFF"/>
                </a:solidFill>
                <a:latin typeface="Arial"/>
                <a:cs typeface="Arial"/>
              </a:rPr>
              <a:t>terminada la </a:t>
            </a:r>
            <a:r>
              <a:rPr sz="3550" spc="-25" dirty="0" err="1" smtClean="0">
                <a:solidFill>
                  <a:srgbClr val="FFFFFF"/>
                </a:solidFill>
                <a:latin typeface="Arial"/>
                <a:cs typeface="Arial"/>
              </a:rPr>
              <a:t>obra</a:t>
            </a:r>
            <a:r>
              <a:rPr lang="es-PE" sz="3550" spc="-25" dirty="0" smtClean="0">
                <a:solidFill>
                  <a:srgbClr val="FFFFFF"/>
                </a:solidFill>
                <a:latin typeface="Arial"/>
                <a:cs typeface="Arial"/>
              </a:rPr>
              <a:t> en </a:t>
            </a:r>
            <a:r>
              <a:rPr sz="3550" spc="-75" dirty="0" err="1" smtClean="0">
                <a:solidFill>
                  <a:srgbClr val="FFFFFF"/>
                </a:solidFill>
                <a:latin typeface="Arial"/>
                <a:cs typeface="Arial"/>
              </a:rPr>
              <a:t>construcción</a:t>
            </a:r>
            <a:r>
              <a:rPr sz="3550" spc="-7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550" dirty="0">
              <a:latin typeface="Arial"/>
              <a:cs typeface="Arial"/>
            </a:endParaRPr>
          </a:p>
        </p:txBody>
      </p:sp>
      <p:sp>
        <p:nvSpPr>
          <p:cNvPr id="6" name="object 4"/>
          <p:cNvSpPr txBox="1">
            <a:spLocks/>
          </p:cNvSpPr>
          <p:nvPr/>
        </p:nvSpPr>
        <p:spPr>
          <a:xfrm>
            <a:off x="1289050" y="1274647"/>
            <a:ext cx="7239000" cy="1585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s-MX" b="1" kern="0" spc="484" dirty="0" smtClean="0"/>
              <a:t>FUNCIONES DE LA TUTORÍA</a:t>
            </a:r>
            <a:br>
              <a:rPr lang="es-MX" b="1" kern="0" spc="484" dirty="0" smtClean="0"/>
            </a:br>
            <a:r>
              <a:rPr lang="es-MX" kern="0" spc="484" dirty="0" smtClean="0"/>
              <a:t> </a:t>
            </a:r>
            <a:r>
              <a:rPr lang="es-MX" sz="6600" kern="1200" spc="635" dirty="0" smtClean="0">
                <a:solidFill>
                  <a:srgbClr val="FFFFFF"/>
                </a:solidFill>
                <a:ea typeface="+mn-ea"/>
              </a:rPr>
              <a:t>ANDAMIAJE</a:t>
            </a:r>
            <a:endParaRPr lang="es-MX" kern="0" spc="3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8179" y="0"/>
            <a:ext cx="10185920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5382" y="1997075"/>
            <a:ext cx="8755668" cy="88893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95"/>
              </a:spcBef>
            </a:pPr>
            <a:endParaRPr sz="6600" dirty="0">
              <a:latin typeface="Trebuchet MS"/>
              <a:cs typeface="Trebuchet MS"/>
            </a:endParaRPr>
          </a:p>
          <a:p>
            <a:pPr marL="12700" marR="1257935">
              <a:lnSpc>
                <a:spcPct val="90800"/>
              </a:lnSpc>
              <a:spcBef>
                <a:spcPts val="3635"/>
              </a:spcBef>
            </a:pP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Las 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funciones </a:t>
            </a:r>
            <a:r>
              <a:rPr sz="2950" spc="70" dirty="0">
                <a:solidFill>
                  <a:srgbClr val="FFFFFF"/>
                </a:solidFill>
                <a:latin typeface="Arial"/>
                <a:cs typeface="Arial"/>
              </a:rPr>
              <a:t>del tutor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2950" spc="-55" dirty="0" err="1">
                <a:solidFill>
                  <a:srgbClr val="FFFFFF"/>
                </a:solidFill>
                <a:latin typeface="Arial"/>
                <a:cs typeface="Arial"/>
              </a:rPr>
              <a:t>sólo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 err="1" smtClean="0">
                <a:solidFill>
                  <a:srgbClr val="FFFFFF"/>
                </a:solidFill>
                <a:latin typeface="Arial"/>
                <a:cs typeface="Arial"/>
              </a:rPr>
              <a:t>ofrecen</a:t>
            </a:r>
            <a:r>
              <a:rPr lang="es-PE" sz="29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55" dirty="0" smtClean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sz="2950" spc="-55" dirty="0" err="1" smtClean="0">
                <a:solidFill>
                  <a:srgbClr val="FFFFFF"/>
                </a:solidFill>
                <a:latin typeface="Arial"/>
                <a:cs typeface="Arial"/>
              </a:rPr>
              <a:t>ganchos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" </a:t>
            </a: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intelectuales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, sino </a:t>
            </a:r>
            <a:r>
              <a:rPr sz="2950" spc="-95" dirty="0">
                <a:solidFill>
                  <a:srgbClr val="FFFFFF"/>
                </a:solidFill>
                <a:latin typeface="Arial"/>
                <a:cs typeface="Arial"/>
              </a:rPr>
              <a:t>también </a:t>
            </a:r>
            <a:r>
              <a:rPr sz="2950" spc="-5" dirty="0">
                <a:solidFill>
                  <a:srgbClr val="FFFFFF"/>
                </a:solidFill>
                <a:latin typeface="Arial"/>
                <a:cs typeface="Arial"/>
              </a:rPr>
              <a:t>emocionales, cogn</a:t>
            </a:r>
            <a:r>
              <a:rPr sz="2950" spc="-5" dirty="0">
                <a:solidFill>
                  <a:schemeClr val="bg1"/>
                </a:solidFill>
                <a:latin typeface="Arial"/>
                <a:cs typeface="Arial"/>
              </a:rPr>
              <a:t>itivos </a:t>
            </a:r>
            <a:r>
              <a:rPr sz="2950" spc="-160" dirty="0">
                <a:solidFill>
                  <a:schemeClr val="bg1"/>
                </a:solidFill>
                <a:latin typeface="Arial"/>
                <a:cs typeface="Arial"/>
              </a:rPr>
              <a:t>y </a:t>
            </a:r>
            <a:r>
              <a:rPr sz="2950" spc="-15" dirty="0">
                <a:solidFill>
                  <a:schemeClr val="bg1"/>
                </a:solidFill>
                <a:latin typeface="Arial"/>
                <a:cs typeface="Arial"/>
              </a:rPr>
              <a:t>metacognitivos</a:t>
            </a:r>
            <a:r>
              <a:rPr sz="2950" spc="-19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2950" dirty="0">
              <a:solidFill>
                <a:schemeClr val="bg1"/>
              </a:solidFill>
              <a:latin typeface="Arial"/>
              <a:cs typeface="Arial"/>
            </a:endParaRPr>
          </a:p>
          <a:p>
            <a:pPr marL="483870" marR="5080" indent="-471805">
              <a:lnSpc>
                <a:spcPct val="89700"/>
              </a:lnSpc>
              <a:spcBef>
                <a:spcPts val="3254"/>
              </a:spcBef>
              <a:buFont typeface="Wingdings"/>
              <a:buChar char=""/>
              <a:tabLst>
                <a:tab pos="483234" algn="l"/>
                <a:tab pos="484505" algn="l"/>
              </a:tabLst>
            </a:pPr>
            <a:r>
              <a:rPr sz="2950" spc="-50" dirty="0">
                <a:solidFill>
                  <a:schemeClr val="bg1"/>
                </a:solidFill>
                <a:latin typeface="Arial"/>
                <a:cs typeface="Arial"/>
              </a:rPr>
              <a:t>Emocional </a:t>
            </a:r>
            <a:r>
              <a:rPr sz="2950" spc="-75" dirty="0">
                <a:solidFill>
                  <a:schemeClr val="bg1"/>
                </a:solidFill>
                <a:latin typeface="Arial"/>
                <a:cs typeface="Arial"/>
              </a:rPr>
              <a:t>porque su </a:t>
            </a:r>
            <a:r>
              <a:rPr sz="2950" spc="25" dirty="0" err="1">
                <a:solidFill>
                  <a:schemeClr val="bg1"/>
                </a:solidFill>
                <a:latin typeface="Arial"/>
                <a:cs typeface="Arial"/>
              </a:rPr>
              <a:t>finalidad</a:t>
            </a:r>
            <a:r>
              <a:rPr sz="2950" spc="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950" spc="40" dirty="0" err="1" smtClean="0">
                <a:solidFill>
                  <a:schemeClr val="bg1"/>
                </a:solidFill>
                <a:latin typeface="Arial"/>
                <a:cs typeface="Arial"/>
              </a:rPr>
              <a:t>es</a:t>
            </a:r>
            <a:r>
              <a:rPr lang="es-PE" sz="2950" spc="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PE" sz="2950" spc="40" dirty="0" smtClean="0">
                <a:solidFill>
                  <a:schemeClr val="bg1"/>
                </a:solidFill>
                <a:latin typeface="Arial"/>
                <a:cs typeface="Arial"/>
              </a:rPr>
              <a:t>estimular a</a:t>
            </a:r>
            <a:r>
              <a:rPr sz="2950" spc="-320" dirty="0" smtClean="0">
                <a:solidFill>
                  <a:schemeClr val="bg1"/>
                </a:solidFill>
                <a:latin typeface="Arial"/>
                <a:cs typeface="Arial"/>
              </a:rPr>
              <a:t>l </a:t>
            </a:r>
            <a:r>
              <a:rPr sz="2950" spc="10" dirty="0">
                <a:solidFill>
                  <a:schemeClr val="bg1"/>
                </a:solidFill>
                <a:latin typeface="Arial"/>
                <a:cs typeface="Arial"/>
              </a:rPr>
              <a:t>alumno </a:t>
            </a:r>
            <a:r>
              <a:rPr sz="2950" spc="-60" dirty="0">
                <a:solidFill>
                  <a:schemeClr val="bg1"/>
                </a:solidFill>
                <a:latin typeface="Arial"/>
                <a:cs typeface="Arial"/>
              </a:rPr>
              <a:t>para que </a:t>
            </a:r>
            <a:r>
              <a:rPr sz="2950" spc="-55" dirty="0">
                <a:solidFill>
                  <a:schemeClr val="bg1"/>
                </a:solidFill>
                <a:latin typeface="Arial"/>
                <a:cs typeface="Arial"/>
              </a:rPr>
              <a:t>aprenda, </a:t>
            </a:r>
            <a:r>
              <a:rPr sz="2950" spc="-40" dirty="0">
                <a:solidFill>
                  <a:schemeClr val="bg1"/>
                </a:solidFill>
                <a:latin typeface="Arial"/>
                <a:cs typeface="Arial"/>
              </a:rPr>
              <a:t>animarle, </a:t>
            </a:r>
            <a:r>
              <a:rPr sz="2950" spc="-30" dirty="0">
                <a:solidFill>
                  <a:schemeClr val="bg1"/>
                </a:solidFill>
                <a:latin typeface="Arial"/>
                <a:cs typeface="Arial"/>
              </a:rPr>
              <a:t>espolearle </a:t>
            </a:r>
            <a:r>
              <a:rPr sz="2950" spc="-125" dirty="0">
                <a:solidFill>
                  <a:schemeClr val="bg1"/>
                </a:solidFill>
                <a:latin typeface="Arial"/>
                <a:cs typeface="Arial"/>
              </a:rPr>
              <a:t>para que </a:t>
            </a:r>
            <a:r>
              <a:rPr sz="2950" spc="-75" dirty="0">
                <a:solidFill>
                  <a:schemeClr val="bg1"/>
                </a:solidFill>
                <a:latin typeface="Arial"/>
                <a:cs typeface="Arial"/>
              </a:rPr>
              <a:t>supere </a:t>
            </a:r>
            <a:r>
              <a:rPr sz="2950" spc="-30" dirty="0">
                <a:solidFill>
                  <a:schemeClr val="bg1"/>
                </a:solidFill>
                <a:latin typeface="Arial"/>
                <a:cs typeface="Arial"/>
              </a:rPr>
              <a:t>cualquier barrera </a:t>
            </a:r>
            <a:r>
              <a:rPr sz="2950" spc="40" dirty="0">
                <a:solidFill>
                  <a:schemeClr val="bg1"/>
                </a:solidFill>
                <a:latin typeface="Arial"/>
                <a:cs typeface="Arial"/>
              </a:rPr>
              <a:t>de </a:t>
            </a:r>
            <a:r>
              <a:rPr sz="2950" spc="55" dirty="0">
                <a:solidFill>
                  <a:schemeClr val="bg1"/>
                </a:solidFill>
                <a:latin typeface="Arial"/>
                <a:cs typeface="Arial"/>
              </a:rPr>
              <a:t>tipo </a:t>
            </a:r>
            <a:r>
              <a:rPr sz="2950" spc="-35" dirty="0">
                <a:solidFill>
                  <a:schemeClr val="bg1"/>
                </a:solidFill>
                <a:latin typeface="Arial"/>
                <a:cs typeface="Arial"/>
              </a:rPr>
              <a:t>motivacional.</a:t>
            </a:r>
            <a:endParaRPr sz="2950" dirty="0">
              <a:solidFill>
                <a:schemeClr val="bg1"/>
              </a:solidFill>
              <a:latin typeface="Arial"/>
              <a:cs typeface="Arial"/>
            </a:endParaRPr>
          </a:p>
          <a:p>
            <a:pPr marL="483870" marR="1298575" indent="-471805">
              <a:lnSpc>
                <a:spcPct val="90800"/>
              </a:lnSpc>
              <a:spcBef>
                <a:spcPts val="3215"/>
              </a:spcBef>
              <a:buFont typeface="Wingdings"/>
              <a:buChar char=""/>
              <a:tabLst>
                <a:tab pos="483234" algn="l"/>
                <a:tab pos="484505" algn="l"/>
              </a:tabLst>
            </a:pPr>
            <a:r>
              <a:rPr sz="2950" spc="-55" dirty="0">
                <a:solidFill>
                  <a:schemeClr val="bg1"/>
                </a:solidFill>
                <a:latin typeface="Arial"/>
                <a:cs typeface="Arial"/>
              </a:rPr>
              <a:t>Cognitiva </a:t>
            </a:r>
            <a:r>
              <a:rPr sz="2950" spc="-70" dirty="0">
                <a:solidFill>
                  <a:schemeClr val="bg1"/>
                </a:solidFill>
                <a:latin typeface="Arial"/>
                <a:cs typeface="Arial"/>
              </a:rPr>
              <a:t>porque </a:t>
            </a:r>
            <a:r>
              <a:rPr sz="2950" spc="40" dirty="0">
                <a:solidFill>
                  <a:schemeClr val="bg1"/>
                </a:solidFill>
                <a:latin typeface="Arial"/>
                <a:cs typeface="Arial"/>
              </a:rPr>
              <a:t>pretende </a:t>
            </a:r>
            <a:r>
              <a:rPr sz="2950" spc="-75" dirty="0">
                <a:solidFill>
                  <a:schemeClr val="bg1"/>
                </a:solidFill>
                <a:latin typeface="Arial"/>
                <a:cs typeface="Arial"/>
              </a:rPr>
              <a:t>ampliar las </a:t>
            </a:r>
            <a:r>
              <a:rPr sz="2950" spc="-50" dirty="0">
                <a:solidFill>
                  <a:schemeClr val="bg1"/>
                </a:solidFill>
                <a:latin typeface="Arial"/>
                <a:cs typeface="Arial"/>
              </a:rPr>
              <a:t>capacidades de </a:t>
            </a:r>
            <a:r>
              <a:rPr sz="2950" spc="-35" dirty="0">
                <a:solidFill>
                  <a:schemeClr val="bg1"/>
                </a:solidFill>
                <a:latin typeface="Arial"/>
                <a:cs typeface="Arial"/>
              </a:rPr>
              <a:t>razonamiento </a:t>
            </a:r>
            <a:r>
              <a:rPr sz="2950" spc="-160" dirty="0">
                <a:solidFill>
                  <a:schemeClr val="bg1"/>
                </a:solidFill>
                <a:latin typeface="Arial"/>
                <a:cs typeface="Arial"/>
              </a:rPr>
              <a:t>y de </a:t>
            </a:r>
            <a:r>
              <a:rPr sz="2950" spc="-5" dirty="0">
                <a:solidFill>
                  <a:schemeClr val="bg1"/>
                </a:solidFill>
                <a:latin typeface="Arial"/>
                <a:cs typeface="Arial"/>
              </a:rPr>
              <a:t>resolución de problemas</a:t>
            </a:r>
            <a:r>
              <a:rPr sz="2950" spc="4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2950" dirty="0">
              <a:solidFill>
                <a:schemeClr val="bg1"/>
              </a:solidFill>
              <a:latin typeface="Arial"/>
              <a:cs typeface="Arial"/>
            </a:endParaRPr>
          </a:p>
          <a:p>
            <a:pPr marL="483870" marR="154940" indent="-471805">
              <a:lnSpc>
                <a:spcPct val="90300"/>
              </a:lnSpc>
              <a:spcBef>
                <a:spcPts val="3235"/>
              </a:spcBef>
              <a:buFont typeface="Wingdings"/>
              <a:buChar char=""/>
              <a:tabLst>
                <a:tab pos="483234" algn="l"/>
                <a:tab pos="484505" algn="l"/>
              </a:tabLst>
            </a:pPr>
            <a:r>
              <a:rPr sz="2950" spc="-15" dirty="0" err="1" smtClean="0">
                <a:solidFill>
                  <a:schemeClr val="bg1"/>
                </a:solidFill>
                <a:latin typeface="Arial"/>
                <a:cs typeface="Arial"/>
              </a:rPr>
              <a:t>Metacognitiva</a:t>
            </a:r>
            <a:r>
              <a:rPr sz="2950" spc="-7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950" spc="-70" dirty="0">
                <a:solidFill>
                  <a:schemeClr val="bg1"/>
                </a:solidFill>
                <a:latin typeface="Arial"/>
                <a:cs typeface="Arial"/>
              </a:rPr>
              <a:t>porque </a:t>
            </a:r>
            <a:r>
              <a:rPr sz="2950" spc="40" dirty="0">
                <a:solidFill>
                  <a:schemeClr val="bg1"/>
                </a:solidFill>
                <a:latin typeface="Arial"/>
                <a:cs typeface="Arial"/>
              </a:rPr>
              <a:t>pretende </a:t>
            </a:r>
            <a:r>
              <a:rPr sz="2950" spc="-90" dirty="0">
                <a:solidFill>
                  <a:schemeClr val="bg1"/>
                </a:solidFill>
                <a:latin typeface="Arial"/>
                <a:cs typeface="Arial"/>
              </a:rPr>
              <a:t>ayudar </a:t>
            </a:r>
            <a:r>
              <a:rPr sz="2950" spc="-25" dirty="0">
                <a:solidFill>
                  <a:schemeClr val="bg1"/>
                </a:solidFill>
                <a:latin typeface="Arial"/>
                <a:cs typeface="Arial"/>
              </a:rPr>
              <a:t>al </a:t>
            </a:r>
            <a:r>
              <a:rPr sz="2950" spc="10" dirty="0">
                <a:solidFill>
                  <a:schemeClr val="bg1"/>
                </a:solidFill>
                <a:latin typeface="Arial"/>
                <a:cs typeface="Arial"/>
              </a:rPr>
              <a:t>alumno </a:t>
            </a:r>
            <a:r>
              <a:rPr sz="2950" spc="-5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sz="2950" spc="-25" dirty="0">
                <a:solidFill>
                  <a:schemeClr val="bg1"/>
                </a:solidFill>
                <a:latin typeface="Arial"/>
                <a:cs typeface="Arial"/>
              </a:rPr>
              <a:t>desarrollar </a:t>
            </a:r>
            <a:r>
              <a:rPr sz="2950" spc="25" dirty="0">
                <a:solidFill>
                  <a:schemeClr val="bg1"/>
                </a:solidFill>
                <a:latin typeface="Arial"/>
                <a:cs typeface="Arial"/>
              </a:rPr>
              <a:t>ha</a:t>
            </a:r>
            <a:r>
              <a:rPr sz="2950" spc="25" dirty="0">
                <a:solidFill>
                  <a:srgbClr val="FFFFFF"/>
                </a:solidFill>
                <a:latin typeface="Arial"/>
                <a:cs typeface="Arial"/>
              </a:rPr>
              <a:t>bilidades 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metacognitivas, </a:t>
            </a:r>
            <a:r>
              <a:rPr sz="2950" spc="-75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decir,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reflexionar 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sobre 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su propio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aprendizaje, sus 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habilidades </a:t>
            </a:r>
            <a:r>
              <a:rPr sz="2950" spc="-16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estrategias, </a:t>
            </a:r>
            <a:r>
              <a:rPr sz="2950" spc="-16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desarrollar un 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pensamiento 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crítico </a:t>
            </a:r>
            <a:r>
              <a:rPr sz="2950" spc="-16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reflexivo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6" name="object 4"/>
          <p:cNvSpPr txBox="1">
            <a:spLocks/>
          </p:cNvSpPr>
          <p:nvPr/>
        </p:nvSpPr>
        <p:spPr>
          <a:xfrm>
            <a:off x="1289050" y="1274647"/>
            <a:ext cx="7239000" cy="1585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s-MX" b="1" kern="0" spc="484" dirty="0" smtClean="0"/>
              <a:t>FUNCIONES DE LA TUTORÍA</a:t>
            </a:r>
            <a:br>
              <a:rPr lang="es-MX" b="1" kern="0" spc="484" dirty="0" smtClean="0"/>
            </a:br>
            <a:r>
              <a:rPr lang="es-MX" kern="0" spc="484" dirty="0" smtClean="0"/>
              <a:t> </a:t>
            </a:r>
            <a:r>
              <a:rPr lang="es-MX" sz="6600" kern="1200" spc="635" dirty="0" smtClean="0">
                <a:solidFill>
                  <a:srgbClr val="FFFFFF"/>
                </a:solidFill>
                <a:ea typeface="+mn-ea"/>
              </a:rPr>
              <a:t>ANDAMIAJE</a:t>
            </a:r>
            <a:endParaRPr lang="es-MX" kern="0" spc="3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36870" y="2590036"/>
            <a:ext cx="9224609" cy="6156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30531" y="4910291"/>
            <a:ext cx="7566659" cy="482933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1043940">
              <a:lnSpc>
                <a:spcPts val="4690"/>
              </a:lnSpc>
              <a:spcBef>
                <a:spcPts val="305"/>
              </a:spcBef>
            </a:pP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relación </a:t>
            </a:r>
            <a:r>
              <a:rPr sz="3950" spc="-90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3950" spc="3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estudiante..:</a:t>
            </a:r>
            <a:endParaRPr sz="3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950" dirty="0">
              <a:latin typeface="Arial"/>
              <a:cs typeface="Arial"/>
            </a:endParaRPr>
          </a:p>
          <a:p>
            <a:pPr marL="584200" marR="329565" indent="-571500">
              <a:lnSpc>
                <a:spcPct val="101000"/>
              </a:lnSpc>
              <a:buFont typeface="Wingdings" panose="05000000000000000000" pitchFamily="2" charset="2"/>
              <a:buChar char="Ø"/>
              <a:tabLst>
                <a:tab pos="2043430" algn="l"/>
                <a:tab pos="2044064" algn="l"/>
              </a:tabLst>
            </a:pPr>
            <a:r>
              <a:rPr sz="3950" b="1" spc="-114" dirty="0">
                <a:solidFill>
                  <a:srgbClr val="FFFFFF"/>
                </a:solidFill>
                <a:latin typeface="Arial"/>
                <a:cs typeface="Arial"/>
              </a:rPr>
              <a:t>Interés en 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950" b="1" spc="-15" dirty="0">
                <a:solidFill>
                  <a:srgbClr val="FFFFFF"/>
                </a:solidFill>
                <a:latin typeface="Arial"/>
                <a:cs typeface="Arial"/>
              </a:rPr>
              <a:t>tarea. </a:t>
            </a:r>
            <a:endParaRPr lang="es-PE" sz="3600" spc="2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329565">
              <a:lnSpc>
                <a:spcPct val="101000"/>
              </a:lnSpc>
              <a:tabLst>
                <a:tab pos="2043430" algn="l"/>
                <a:tab pos="2044064" algn="l"/>
              </a:tabLst>
            </a:pPr>
            <a:r>
              <a:rPr sz="3600" spc="25" dirty="0" smtClean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tutor </a:t>
            </a:r>
            <a:r>
              <a:rPr sz="3600" spc="-150" dirty="0">
                <a:solidFill>
                  <a:srgbClr val="FFFFFF"/>
                </a:solidFill>
                <a:latin typeface="Arial"/>
                <a:cs typeface="Arial"/>
              </a:rPr>
              <a:t>debe </a:t>
            </a:r>
            <a:r>
              <a:rPr sz="3600" spc="-125" dirty="0">
                <a:solidFill>
                  <a:srgbClr val="FFFFFF"/>
                </a:solidFill>
                <a:latin typeface="Arial"/>
                <a:cs typeface="Arial"/>
              </a:rPr>
              <a:t>tratar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motivar </a:t>
            </a: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alumno, 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sólo </a:t>
            </a:r>
            <a:r>
              <a:rPr sz="3600" spc="-35" dirty="0" err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65" dirty="0" smtClean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lang="es-PE" sz="3600" spc="-165" dirty="0" smtClean="0">
                <a:solidFill>
                  <a:srgbClr val="FFFFFF"/>
                </a:solidFill>
                <a:latin typeface="Arial"/>
                <a:cs typeface="Arial"/>
              </a:rPr>
              <a:t> fase </a:t>
            </a:r>
            <a:r>
              <a:rPr sz="3600" spc="-50" dirty="0" err="1" smtClean="0">
                <a:solidFill>
                  <a:srgbClr val="FFFFFF"/>
                </a:solidFill>
                <a:latin typeface="Arial"/>
                <a:cs typeface="Arial"/>
              </a:rPr>
              <a:t>inicial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sino 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cualquier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momento </a:t>
            </a:r>
            <a:r>
              <a:rPr sz="3600" spc="4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600" spc="20" dirty="0">
                <a:solidFill>
                  <a:srgbClr val="FFFFFF"/>
                </a:solidFill>
                <a:latin typeface="Arial"/>
                <a:cs typeface="Arial"/>
              </a:rPr>
              <a:t>dificultad que 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encuentre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3600" spc="-85" dirty="0">
                <a:solidFill>
                  <a:srgbClr val="FFFFFF"/>
                </a:solidFill>
                <a:latin typeface="Arial"/>
                <a:cs typeface="Arial"/>
              </a:rPr>
              <a:t>alumno.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4"/>
          <p:cNvSpPr txBox="1">
            <a:spLocks/>
          </p:cNvSpPr>
          <p:nvPr/>
        </p:nvSpPr>
        <p:spPr>
          <a:xfrm>
            <a:off x="1289050" y="1158875"/>
            <a:ext cx="7297082" cy="26013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s-MX" b="1" kern="0" spc="484" dirty="0" smtClean="0"/>
              <a:t>FUNCIONES DE LA TUTORÍA</a:t>
            </a:r>
            <a:br>
              <a:rPr lang="es-MX" b="1" kern="0" spc="484" dirty="0" smtClean="0"/>
            </a:br>
            <a:r>
              <a:rPr lang="es-MX" kern="0" spc="484" dirty="0" smtClean="0"/>
              <a:t> </a:t>
            </a:r>
            <a:r>
              <a:rPr lang="es-MX" sz="6600" kern="1200" spc="635" dirty="0" smtClean="0">
                <a:solidFill>
                  <a:srgbClr val="FFFFFF"/>
                </a:solidFill>
                <a:ea typeface="+mn-ea"/>
              </a:rPr>
              <a:t>ANDAMIAJE EMOCIONAL</a:t>
            </a:r>
            <a:endParaRPr lang="es-MX" kern="0" spc="3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1655</TotalTime>
  <Words>2308</Words>
  <Application>Microsoft Office PowerPoint</Application>
  <PresentationFormat>Personalizado</PresentationFormat>
  <Paragraphs>302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5" baseType="lpstr">
      <vt:lpstr>Arial</vt:lpstr>
      <vt:lpstr>Arial Black</vt:lpstr>
      <vt:lpstr>Calibri</vt:lpstr>
      <vt:lpstr>Garuda</vt:lpstr>
      <vt:lpstr>Georgia</vt:lpstr>
      <vt:lpstr>Intro</vt:lpstr>
      <vt:lpstr>Trebuchet MS</vt:lpstr>
      <vt:lpstr>Verdana</vt:lpstr>
      <vt:lpstr>Wingdings</vt:lpstr>
      <vt:lpstr>Office Theme</vt:lpstr>
      <vt:lpstr>Presentación de PowerPoint</vt:lpstr>
      <vt:lpstr>Presentación de PowerPoint</vt:lpstr>
      <vt:lpstr>FACILITADOR y ENTRENADOR </vt:lpstr>
      <vt:lpstr>FACILITADOR y ENTRENADOR </vt:lpstr>
      <vt:lpstr>FACILITADOR y ENTRENADOR </vt:lpstr>
      <vt:lpstr>EL APOYO NO ES NUNCA UNA SUSTITUCIÓN.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ESTRATEGIA Y COMPETENCIAS</vt:lpstr>
      <vt:lpstr>ESTRATEGIA Y COMPETENCIAS</vt:lpstr>
      <vt:lpstr>1. ESTABLECER UNA RELACIÓN </vt:lpstr>
      <vt:lpstr>1. ESTABLECER UNA RELACIÓN </vt:lpstr>
      <vt:lpstr>1. ESTABLECER UNA RELACIÓN </vt:lpstr>
      <vt:lpstr>La comunicación no es "lo que yo quería decir", sino "lo que la otra persona entiende".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Los elementos en juego</vt:lpstr>
      <vt:lpstr>EMPEZAR DESDE EL PUNTO EN QUE SE ENCUENTRA EL ALUMNO </vt:lpstr>
      <vt:lpstr>DIFERENTES GRADOS DE ADQUISICIÓN DE CONOCIMIENTOS</vt:lpstr>
      <vt:lpstr>Taxonomía de Bloom (1956)) </vt:lpstr>
      <vt:lpstr>Preguntas </vt:lpstr>
      <vt:lpstr>Presentación de PowerPoint</vt:lpstr>
      <vt:lpstr>Promover/sugerir preguntas: ¿cómo? </vt:lpstr>
      <vt:lpstr>Errores </vt:lpstr>
      <vt:lpstr>Presentación de PowerPoint</vt:lpstr>
      <vt:lpstr>6. METODOLOGÍA</vt:lpstr>
      <vt:lpstr>Presentación de PowerPoint</vt:lpstr>
      <vt:lpstr>Metacognición y reflexividad</vt:lpstr>
      <vt:lpstr>En resumen  Puntos de atención </vt:lpstr>
      <vt:lpstr>LOS PASOS </vt:lpstr>
      <vt:lpstr>LOS PASOS </vt:lpstr>
      <vt:lpstr>LOS PASOS </vt:lpstr>
      <vt:lpstr>Puntos de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Proyecto Top</cp:lastModifiedBy>
  <cp:revision>44</cp:revision>
  <dcterms:created xsi:type="dcterms:W3CDTF">2021-05-06T13:42:03Z</dcterms:created>
  <dcterms:modified xsi:type="dcterms:W3CDTF">2021-05-11T19:46:04Z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2020-04-13T00:00:00Z</vt:filetime>
  </property>
  <property fmtid="{D5CDD505-2E9C-101B-9397-08002B2CF9AE}" pid="3" name="LastSaved">
    <vt:filetime>2021-05-06T00:00:00Z</vt:filetime>
  </property>
</Properties>
</file>